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32" r:id="rId2"/>
    <p:sldId id="340" r:id="rId3"/>
    <p:sldId id="364" r:id="rId4"/>
    <p:sldId id="269" r:id="rId5"/>
    <p:sldId id="367" r:id="rId6"/>
    <p:sldId id="368" r:id="rId7"/>
    <p:sldId id="382" r:id="rId8"/>
    <p:sldId id="389" r:id="rId9"/>
    <p:sldId id="383" r:id="rId10"/>
    <p:sldId id="384" r:id="rId11"/>
    <p:sldId id="385" r:id="rId12"/>
    <p:sldId id="390" r:id="rId13"/>
    <p:sldId id="396" r:id="rId14"/>
    <p:sldId id="391" r:id="rId15"/>
    <p:sldId id="392" r:id="rId16"/>
    <p:sldId id="397" r:id="rId17"/>
    <p:sldId id="398" r:id="rId18"/>
    <p:sldId id="395" r:id="rId19"/>
    <p:sldId id="393" r:id="rId20"/>
    <p:sldId id="381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4042" userDrawn="1">
          <p15:clr>
            <a:srgbClr val="A4A3A4"/>
          </p15:clr>
        </p15:guide>
        <p15:guide id="6" orient="horz" pos="1253" userDrawn="1">
          <p15:clr>
            <a:srgbClr val="A4A3A4"/>
          </p15:clr>
        </p15:guide>
        <p15:guide id="7" orient="horz" pos="527" userDrawn="1">
          <p15:clr>
            <a:srgbClr val="A4A3A4"/>
          </p15:clr>
        </p15:guide>
        <p15:guide id="8" pos="7219" userDrawn="1">
          <p15:clr>
            <a:srgbClr val="A4A3A4"/>
          </p15:clr>
        </p15:guide>
        <p15:guide id="9" orient="horz" pos="867" userDrawn="1">
          <p15:clr>
            <a:srgbClr val="A4A3A4"/>
          </p15:clr>
        </p15:guide>
        <p15:guide id="10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D6"/>
    <a:srgbClr val="FF9500"/>
    <a:srgbClr val="95CFF8"/>
    <a:srgbClr val="45ADF8"/>
    <a:srgbClr val="299DEF"/>
    <a:srgbClr val="037DD6"/>
    <a:srgbClr val="3BAAFB"/>
    <a:srgbClr val="007FD7"/>
    <a:srgbClr val="007DD7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02" y="84"/>
      </p:cViewPr>
      <p:guideLst>
        <p:guide orient="horz" pos="2160"/>
        <p:guide pos="3840"/>
        <p:guide pos="166"/>
        <p:guide pos="7514"/>
        <p:guide orient="horz" pos="4042"/>
        <p:guide orient="horz" pos="1253"/>
        <p:guide orient="horz" pos="527"/>
        <p:guide pos="7219"/>
        <p:guide orient="horz" pos="867"/>
        <p:guide orient="horz" pos="11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35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DFA8E-2066-EE45-8D04-88275C525EA6}" type="datetimeFigureOut">
              <a:rPr kumimoji="1" lang="ko-KR" altLang="en-US" smtClean="0"/>
              <a:t>2023-06-28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1F825-E182-0046-BDF3-BE3FB1392F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2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54294B-1289-47B9-B6F8-F8D3DEC43D3C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C7C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7637"/>
            <a:ext cx="9144000" cy="114911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00B38-BC01-4AE2-97BC-8CD28072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754"/>
            <a:ext cx="9144000" cy="884488"/>
          </a:xfrm>
        </p:spPr>
        <p:txBody>
          <a:bodyPr lIns="72000" tIns="72000" rIns="72000" bIns="7200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alpha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265AB-D652-4B28-A566-46625D5C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5E46F3-10C5-4698-8B12-AF33E844B805}"/>
              </a:ext>
            </a:extLst>
          </p:cNvPr>
          <p:cNvSpPr/>
          <p:nvPr userDrawn="1"/>
        </p:nvSpPr>
        <p:spPr>
          <a:xfrm>
            <a:off x="0" y="0"/>
            <a:ext cx="12192000" cy="66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7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인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7F77E0-B795-434D-97A5-3554A62C66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342740" y="4693380"/>
            <a:ext cx="3458209" cy="757130"/>
          </a:xfrm>
        </p:spPr>
        <p:txBody>
          <a:bodyPr wrap="none" lIns="180000" rIns="180000" anchor="ctr">
            <a:spAutoFit/>
          </a:bodyPr>
          <a:lstStyle>
            <a:lvl1pPr algn="l">
              <a:defRPr sz="4800" b="1" spc="0">
                <a:solidFill>
                  <a:srgbClr val="141B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562E62-687B-4117-9793-AD1C701C1C80}"/>
              </a:ext>
            </a:extLst>
          </p:cNvPr>
          <p:cNvSpPr txBox="1">
            <a:spLocks/>
          </p:cNvSpPr>
          <p:nvPr userDrawn="1"/>
        </p:nvSpPr>
        <p:spPr>
          <a:xfrm>
            <a:off x="7470079" y="5393863"/>
            <a:ext cx="3239926" cy="2723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300" spc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141B4D">
                    <a:alpha val="40000"/>
                  </a:srgbClr>
                </a:solidFill>
                <a:latin typeface="+mn-ea"/>
                <a:ea typeface="+mn-ea"/>
                <a:cs typeface="Arial" panose="020B0604020202020204" pitchFamily="34" charset="0"/>
              </a:rPr>
              <a:t>We make it possible whatever you think</a:t>
            </a:r>
            <a:endParaRPr lang="ko-KR" altLang="en-US" sz="1300" spc="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141B4D">
                  <a:alpha val="40000"/>
                </a:srgb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99A4BC-A00C-4B98-ADD1-1B07F52B98A1}"/>
              </a:ext>
            </a:extLst>
          </p:cNvPr>
          <p:cNvGrpSpPr/>
          <p:nvPr userDrawn="1"/>
        </p:nvGrpSpPr>
        <p:grpSpPr>
          <a:xfrm>
            <a:off x="519443" y="2625251"/>
            <a:ext cx="6107267" cy="4264971"/>
            <a:chOff x="519443" y="2625251"/>
            <a:chExt cx="6107267" cy="42649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507D001-4E66-4CF2-9ED8-36542362E67F}"/>
                </a:ext>
              </a:extLst>
            </p:cNvPr>
            <p:cNvSpPr/>
            <p:nvPr userDrawn="1"/>
          </p:nvSpPr>
          <p:spPr>
            <a:xfrm rot="20769687">
              <a:off x="519443" y="2625252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2A80C3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4C55227-B73D-4589-B39F-DD6E5A1B103F}"/>
                </a:ext>
              </a:extLst>
            </p:cNvPr>
            <p:cNvSpPr/>
            <p:nvPr userDrawn="1"/>
          </p:nvSpPr>
          <p:spPr>
            <a:xfrm rot="830313" flipH="1">
              <a:off x="5048320" y="2625251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47D403-62ED-414F-AA84-09B6FB2174E4}"/>
                </a:ext>
              </a:extLst>
            </p:cNvPr>
            <p:cNvSpPr/>
            <p:nvPr userDrawn="1"/>
          </p:nvSpPr>
          <p:spPr>
            <a:xfrm flipH="1">
              <a:off x="2800349" y="3836754"/>
              <a:ext cx="1533524" cy="2106846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C97D78-7ED0-430C-A4AF-4EA62D28DB6E}"/>
              </a:ext>
            </a:extLst>
          </p:cNvPr>
          <p:cNvCxnSpPr>
            <a:cxnSpLocks/>
          </p:cNvCxnSpPr>
          <p:nvPr/>
        </p:nvCxnSpPr>
        <p:spPr>
          <a:xfrm>
            <a:off x="7509933" y="5361091"/>
            <a:ext cx="46820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2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96049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288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85850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BCABFF-BA91-1F4C-AB3B-C55C7252E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섹션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761F55-A1BC-4E38-99E8-A384A0E3C519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80860" y="1798296"/>
            <a:ext cx="6768165" cy="1039419"/>
          </a:xfrm>
        </p:spPr>
        <p:txBody>
          <a:bodyPr lIns="180000" rIns="180000" anchor="b">
            <a:normAutofit/>
          </a:bodyPr>
          <a:lstStyle>
            <a:lvl1pPr algn="l">
              <a:defRPr sz="4700" spc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섹션 제목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361AE-6CBE-443A-8FA3-9E14C1AF5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5800" b="1" dirty="0">
                <a:solidFill>
                  <a:srgbClr val="007ED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00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F9732E7-1CE1-4878-9A7B-01C17968F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550" y="2837715"/>
            <a:ext cx="6768164" cy="1277085"/>
          </a:xfrm>
        </p:spPr>
        <p:txBody>
          <a:bodyPr>
            <a:normAutofit/>
          </a:bodyPr>
          <a:lstStyle>
            <a:lvl2pPr marL="0" indent="0">
              <a:buFont typeface="Arial" panose="020B0604020202020204" pitchFamily="34" charset="0"/>
              <a:buNone/>
              <a:defRPr sz="1800">
                <a:solidFill>
                  <a:srgbClr val="141B4D">
                    <a:alpha val="6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ko-KR" altLang="en-US" dirty="0"/>
              <a:t>추가 설명</a:t>
            </a:r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5B3969-5CA6-465B-9D8C-4F1D9C9C0CC8}"/>
              </a:ext>
            </a:extLst>
          </p:cNvPr>
          <p:cNvGrpSpPr/>
          <p:nvPr userDrawn="1"/>
        </p:nvGrpSpPr>
        <p:grpSpPr>
          <a:xfrm>
            <a:off x="3258570" y="2837714"/>
            <a:ext cx="8933430" cy="72000"/>
            <a:chOff x="155938" y="1103549"/>
            <a:chExt cx="8933430" cy="72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4DFC6D3-4099-4F9B-A329-F9EE7F5275C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38" y="1103550"/>
              <a:ext cx="89334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452871-B642-4C3E-890C-ABE54C5ABF05}"/>
                </a:ext>
              </a:extLst>
            </p:cNvPr>
            <p:cNvSpPr/>
            <p:nvPr/>
          </p:nvSpPr>
          <p:spPr>
            <a:xfrm>
              <a:off x="155938" y="1103549"/>
              <a:ext cx="1140786" cy="72000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3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17342A-B6C9-44F3-9609-61CB335C67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681933"/>
            <a:ext cx="11616000" cy="45627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13D15D1E-2DEB-0D40-97DB-1F33F3C87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4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AS-IS_TO-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970195"/>
            <a:ext cx="5806009" cy="42745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63A4DE-EC08-4C48-B2BE-6E1968C61E09}"/>
              </a:ext>
            </a:extLst>
          </p:cNvPr>
          <p:cNvGrpSpPr/>
          <p:nvPr userDrawn="1"/>
        </p:nvGrpSpPr>
        <p:grpSpPr>
          <a:xfrm>
            <a:off x="287336" y="1681932"/>
            <a:ext cx="11615999" cy="288263"/>
            <a:chOff x="287337" y="2124075"/>
            <a:chExt cx="5867400" cy="2882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6ADB7-5F18-447A-A74F-EAA1027546A1}"/>
                </a:ext>
              </a:extLst>
            </p:cNvPr>
            <p:cNvSpPr/>
            <p:nvPr userDrawn="1"/>
          </p:nvSpPr>
          <p:spPr>
            <a:xfrm>
              <a:off x="287337" y="2124075"/>
              <a:ext cx="2933700" cy="288263"/>
            </a:xfrm>
            <a:prstGeom prst="rect">
              <a:avLst/>
            </a:prstGeom>
            <a:solidFill>
              <a:srgbClr val="0047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before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87ABB8-8F50-42DB-9520-D7E1233875A6}"/>
                </a:ext>
              </a:extLst>
            </p:cNvPr>
            <p:cNvSpPr/>
            <p:nvPr userDrawn="1"/>
          </p:nvSpPr>
          <p:spPr>
            <a:xfrm>
              <a:off x="3221037" y="2124075"/>
              <a:ext cx="2933700" cy="28826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after</a:t>
              </a:r>
            </a:p>
          </p:txBody>
        </p:sp>
      </p:grp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91C0B90-DFFF-42CE-A2E2-F8306B6673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3488" y="1970925"/>
            <a:ext cx="5808000" cy="42735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16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en-US"/>
            </a:lvl5pPr>
          </a:lstStyle>
          <a:p>
            <a:pPr marL="0" lvl="0" indent="0">
              <a:buNone/>
            </a:pPr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BF4F86D5-AC62-EF4B-B152-C8636C2A9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품사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98D9C8-E0FA-4D52-9841-5F336741755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1087718"/>
              </p:ext>
            </p:extLst>
          </p:nvPr>
        </p:nvGraphicFramePr>
        <p:xfrm>
          <a:off x="287336" y="4416663"/>
          <a:ext cx="4428738" cy="179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53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371785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48561"/>
                  </a:ext>
                </a:extLst>
              </a:tr>
            </a:tbl>
          </a:graphicData>
        </a:graphic>
      </p:graphicFrame>
      <p:sp>
        <p:nvSpPr>
          <p:cNvPr id="8" name="Rectangle 11">
            <a:extLst>
              <a:ext uri="{FF2B5EF4-FFF2-40B4-BE49-F238E27FC236}">
                <a16:creationId xmlns:a16="http://schemas.microsoft.com/office/drawing/2014/main" id="{A433C221-4F47-41BD-ABE8-4E09D50C2E43}"/>
              </a:ext>
            </a:extLst>
          </p:cNvPr>
          <p:cNvSpPr/>
          <p:nvPr userDrawn="1"/>
        </p:nvSpPr>
        <p:spPr>
          <a:xfrm>
            <a:off x="4896739" y="856766"/>
            <a:ext cx="7007260" cy="246221"/>
          </a:xfrm>
          <a:prstGeom prst="rect">
            <a:avLst/>
          </a:prstGeom>
          <a:solidFill>
            <a:srgbClr val="007ED6"/>
          </a:solidFill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</a:rPr>
              <a:t>주요 기능</a:t>
            </a:r>
            <a:endParaRPr lang="en-US" altLang="ko-KR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EB7EC-D084-4D6E-9E99-BB8E16910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739" y="1102987"/>
            <a:ext cx="7007924" cy="5141732"/>
          </a:xfrm>
        </p:spPr>
        <p:txBody>
          <a:bodyPr tIns="90000" bIns="90000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86E6616-E6D2-42D2-BF72-C43406E3E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337" y="854845"/>
            <a:ext cx="4428738" cy="3364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604F4C1E-9819-4595-BEB7-26C6572824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3025" y="4416663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6BCA40BD-8EF1-4DCC-A7DB-8CD64EAB98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3025" y="5762864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845DF648-8723-44E0-8976-40CE8A1E14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3025" y="4865397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ED7884A-2B8E-40A5-A11F-1290707108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3025" y="5314131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DD87D9F5-2BB0-4543-B331-AFE6E35F7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8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C29C718-9EED-493A-930D-A4D1BCD00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854845"/>
            <a:ext cx="1339850" cy="1302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Icon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5E5A7-3ACE-4844-93A6-815EB7E9D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66260506"/>
              </p:ext>
            </p:extLst>
          </p:nvPr>
        </p:nvGraphicFramePr>
        <p:xfrm>
          <a:off x="1807850" y="854845"/>
          <a:ext cx="10096150" cy="13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0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74680283"/>
                    </a:ext>
                  </a:extLst>
                </a:gridCol>
                <a:gridCol w="3776000">
                  <a:extLst>
                    <a:ext uri="{9D8B030D-6E8A-4147-A177-3AD203B41FA5}">
                      <a16:colId xmlns:a16="http://schemas.microsoft.com/office/drawing/2014/main" val="635637980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Play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Apple App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</a:tbl>
          </a:graphicData>
        </a:graphic>
      </p:graphicFrame>
      <p:sp>
        <p:nvSpPr>
          <p:cNvPr id="10" name="그림 개체 틀 3">
            <a:extLst>
              <a:ext uri="{FF2B5EF4-FFF2-40B4-BE49-F238E27FC236}">
                <a16:creationId xmlns:a16="http://schemas.microsoft.com/office/drawing/2014/main" id="{0B53A9AF-CDBF-4DE0-8A8D-541315F08D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337685"/>
            <a:ext cx="11615999" cy="390852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Screenshot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0B26118-4F48-4912-9957-3B35EB979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1325" y="854845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C40AD258-36F8-4C46-8CAA-B38D529BA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71325" y="1754282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9FB06A4B-0B22-4372-AC9B-F0E99EDB0B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71325" y="1304563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9566803D-76F8-4637-9B10-DCC323E40D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9400" y="854846"/>
            <a:ext cx="3784600" cy="1345806"/>
          </a:xfrm>
        </p:spPr>
        <p:txBody>
          <a:bodyPr anchor="ctr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15ACF7F-64F0-6A4F-A97E-CEC9DF399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2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0DE8EB9-380B-7E49-B181-71D000D3F2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6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469A0-06AD-4241-AB64-BEDB8996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625B7-796B-4073-A945-694EC716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851653"/>
            <a:ext cx="11616000" cy="5538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EC2E96-C9C3-40D2-A47C-D948650D4C4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623002"/>
            <a:ext cx="838200" cy="1190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00EE5-1A54-41C7-9DE6-9E5B3FA4D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9796" y="6519924"/>
            <a:ext cx="838200" cy="180000"/>
          </a:xfrm>
          <a:prstGeom prst="rect">
            <a:avLst/>
          </a:prstGeom>
        </p:spPr>
        <p:txBody>
          <a:bodyPr vert="horz" lIns="180000" tIns="36000" rIns="180000" bIns="3600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C65C05C-A9C6-49AB-9302-00AE99D3652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2B919D-1B4B-4EEC-95BF-D0CE1C58CA7D}"/>
              </a:ext>
            </a:extLst>
          </p:cNvPr>
          <p:cNvGrpSpPr/>
          <p:nvPr userDrawn="1"/>
        </p:nvGrpSpPr>
        <p:grpSpPr>
          <a:xfrm>
            <a:off x="0" y="541728"/>
            <a:ext cx="12192000" cy="76903"/>
            <a:chOff x="0" y="1103549"/>
            <a:chExt cx="12192000" cy="7690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FBB6D2-300A-449D-9D74-2F82B2AED9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3550"/>
              <a:ext cx="121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CBCCBF-A2D3-4FB2-BDB9-34A1C7726CCE}"/>
                </a:ext>
              </a:extLst>
            </p:cNvPr>
            <p:cNvSpPr/>
            <p:nvPr/>
          </p:nvSpPr>
          <p:spPr>
            <a:xfrm>
              <a:off x="0" y="1103549"/>
              <a:ext cx="865008" cy="7690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E140FA-EA3A-894C-80AF-08305AF03F6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8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9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-12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ittaku.tistory.com/86" TargetMode="External"/><Relationship Id="rId2" Type="http://schemas.openxmlformats.org/officeDocument/2006/relationships/hyperlink" Target="https://forswdev.tistory.com/entry/C-%ED%94%84%EB%A1%9C%EA%B7%B8%EB%9E%98%EB%B0%8D-%ED%81%B4%EB%9E%98%EC%8A%A4%EC%9D%98-%EC%83%81%EC%86%8DInheritance%EA%B3%BC-%EB%8B%A4%ED%98%95%EC%84%B1polymorphis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log.hexabrain.net/175" TargetMode="External"/><Relationship Id="rId5" Type="http://schemas.openxmlformats.org/officeDocument/2006/relationships/hyperlink" Target="https://modoocode.com/249" TargetMode="External"/><Relationship Id="rId4" Type="http://schemas.openxmlformats.org/officeDocument/2006/relationships/hyperlink" Target="https://blog.hexabrain.net/163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64D7437-33D8-4A91-BB2D-09CC21FE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5515" y="4393341"/>
            <a:ext cx="2660967" cy="772245"/>
          </a:xfrm>
        </p:spPr>
        <p:txBody>
          <a:bodyPr wrap="none">
            <a:spAutoFit/>
          </a:bodyPr>
          <a:lstStyle/>
          <a:p>
            <a:r>
              <a:rPr lang="en-US" b="1" spc="0" dirty="0">
                <a:solidFill>
                  <a:schemeClr val="bg1">
                    <a:alpha val="5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syheo@wizardlab.co.kr</a:t>
            </a:r>
          </a:p>
          <a:p>
            <a:r>
              <a:rPr lang="en-US" spc="0" dirty="0">
                <a:solidFill>
                  <a:schemeClr val="bg1">
                    <a:alpha val="5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2023.06.27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82C10-B41E-094C-A692-C879D4B71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5" y="5885676"/>
            <a:ext cx="2657050" cy="3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237779" y="1906787"/>
            <a:ext cx="5716500" cy="1647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OJT #4 :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사칙연산 계산기 </a:t>
            </a:r>
            <a:endParaRPr lang="en-US" altLang="ko-KR" sz="3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만들기</a:t>
            </a:r>
            <a:endParaRPr lang="en-US" altLang="ko-KR" sz="36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D203F-751C-F105-340B-E0EFAFA435EE}"/>
              </a:ext>
            </a:extLst>
          </p:cNvPr>
          <p:cNvSpPr txBox="1"/>
          <p:nvPr/>
        </p:nvSpPr>
        <p:spPr>
          <a:xfrm>
            <a:off x="3022317" y="2026005"/>
            <a:ext cx="5716500" cy="1647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OJT #4 :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사칙연산 계산기 </a:t>
            </a:r>
            <a:endParaRPr lang="en-US" altLang="ko-KR" sz="3600" b="1" dirty="0">
              <a:ln>
                <a:solidFill>
                  <a:schemeClr val="bg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클래스 만들기</a:t>
            </a:r>
            <a:endParaRPr lang="en-US" altLang="ko-KR" sz="3600" dirty="0">
              <a:ln>
                <a:solidFill>
                  <a:schemeClr val="bg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52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상속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4716066" cy="608525"/>
            <a:chOff x="720000" y="1099293"/>
            <a:chExt cx="2916000" cy="608525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부모 클래스의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private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변수에 접근하기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7729-BD57-1C25-C000-CE42A597680C}"/>
              </a:ext>
            </a:extLst>
          </p:cNvPr>
          <p:cNvSpPr txBox="1"/>
          <p:nvPr/>
        </p:nvSpPr>
        <p:spPr>
          <a:xfrm>
            <a:off x="720000" y="1296000"/>
            <a:ext cx="9528903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getNum1(),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getNum2()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부모 클래스인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Operator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선언된 변수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num1, num2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꺼내오고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setNumber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(num1, num2)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num1, num2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값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EB0FDA-80D8-12BD-FCA9-598808EF9527}"/>
              </a:ext>
            </a:extLst>
          </p:cNvPr>
          <p:cNvGrpSpPr/>
          <p:nvPr/>
        </p:nvGrpSpPr>
        <p:grpSpPr>
          <a:xfrm>
            <a:off x="823756" y="2108850"/>
            <a:ext cx="10257824" cy="1813717"/>
            <a:chOff x="823756" y="2108850"/>
            <a:chExt cx="10257824" cy="1813717"/>
          </a:xfrm>
        </p:grpSpPr>
        <p:pic>
          <p:nvPicPr>
            <p:cNvPr id="14" name="그림 13" descr="텍스트, 스크린샷, 폰트, 대수학이(가) 표시된 사진&#10;&#10;자동 생성된 설명">
              <a:extLst>
                <a:ext uri="{FF2B5EF4-FFF2-40B4-BE49-F238E27FC236}">
                  <a16:creationId xmlns:a16="http://schemas.microsoft.com/office/drawing/2014/main" id="{0C0BEDF3-6291-5414-ACDF-7A27CBCB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56" y="2108850"/>
              <a:ext cx="4390262" cy="18137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 descr="텍스트, 폰트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A7A1BB03-4163-D2EA-A8FE-B872DA30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298" y="2108850"/>
              <a:ext cx="5674282" cy="8369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그림 17" descr="텍스트, 폰트, 스크린샷, 화이트이(가) 표시된 사진&#10;&#10;자동 생성된 설명">
              <a:extLst>
                <a:ext uri="{FF2B5EF4-FFF2-40B4-BE49-F238E27FC236}">
                  <a16:creationId xmlns:a16="http://schemas.microsoft.com/office/drawing/2014/main" id="{06208E27-311E-D9CB-837B-BAF01124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298" y="3263090"/>
              <a:ext cx="2658925" cy="659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715BE7E-3E43-E988-1095-AF0FABC8C243}"/>
                </a:ext>
              </a:extLst>
            </p:cNvPr>
            <p:cNvSpPr/>
            <p:nvPr/>
          </p:nvSpPr>
          <p:spPr>
            <a:xfrm>
              <a:off x="6338239" y="2564822"/>
              <a:ext cx="3775193" cy="1253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EA571C-4D94-F24A-D79A-A9307DF70536}"/>
                </a:ext>
              </a:extLst>
            </p:cNvPr>
            <p:cNvSpPr/>
            <p:nvPr/>
          </p:nvSpPr>
          <p:spPr>
            <a:xfrm>
              <a:off x="5687343" y="3521740"/>
              <a:ext cx="1635375" cy="1287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798AB84-8039-F915-ADCA-3D689C8C72E2}"/>
                </a:ext>
              </a:extLst>
            </p:cNvPr>
            <p:cNvSpPr/>
            <p:nvPr/>
          </p:nvSpPr>
          <p:spPr>
            <a:xfrm>
              <a:off x="1017168" y="3057517"/>
              <a:ext cx="1741146" cy="2055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765B25F-1355-C5D5-97C3-340DD9944C5A}"/>
                </a:ext>
              </a:extLst>
            </p:cNvPr>
            <p:cNvCxnSpPr>
              <a:stCxn id="26" idx="2"/>
            </p:cNvCxnSpPr>
            <p:nvPr/>
          </p:nvCxnSpPr>
          <p:spPr>
            <a:xfrm flipH="1">
              <a:off x="7322718" y="2690218"/>
              <a:ext cx="903117" cy="901554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1EF1CA-4789-CC6F-8A7D-F58E75E2A673}"/>
                </a:ext>
              </a:extLst>
            </p:cNvPr>
            <p:cNvSpPr txBox="1"/>
            <p:nvPr/>
          </p:nvSpPr>
          <p:spPr>
            <a:xfrm>
              <a:off x="3955492" y="3100520"/>
              <a:ext cx="1338332" cy="295812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외부로 </a:t>
              </a:r>
              <a:r>
                <a:rPr lang="ko-KR" altLang="en-US" sz="1200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꺼내오기</a:t>
              </a:r>
              <a:endPara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8566A4-C4A5-ECF9-112C-3259B62C2DFB}"/>
                </a:ext>
              </a:extLst>
            </p:cNvPr>
            <p:cNvSpPr txBox="1"/>
            <p:nvPr/>
          </p:nvSpPr>
          <p:spPr>
            <a:xfrm>
              <a:off x="7876940" y="2945820"/>
              <a:ext cx="3204639" cy="295812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꺼내 온 </a:t>
              </a:r>
              <a:r>
                <a:rPr lang="en-US" altLang="ko-KR" sz="1200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private </a:t>
              </a:r>
              <a:r>
                <a:rPr lang="ko-KR" altLang="en-US" sz="1200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변수에 외부 변수 넣기</a:t>
              </a:r>
              <a:endPara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418BFEB5-6B11-2993-CC90-00E44945B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8314" y="2711583"/>
              <a:ext cx="3948183" cy="448720"/>
            </a:xfrm>
            <a:prstGeom prst="bentConnector3">
              <a:avLst>
                <a:gd name="adj1" fmla="val 10014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023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예외상황 처리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#1, #2 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C5683-837C-6AC8-747A-FBF6EAA1B4D6}"/>
              </a:ext>
            </a:extLst>
          </p:cNvPr>
          <p:cNvSpPr txBox="1"/>
          <p:nvPr/>
        </p:nvSpPr>
        <p:spPr>
          <a:xfrm>
            <a:off x="720000" y="4019563"/>
            <a:ext cx="4892235" cy="1403807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문자열이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초과하는 경우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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조건문 안에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“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len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&gt; 12”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사칙연산 외의 기호를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연산자가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‘+, -,* , /’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 아닌지 비교 후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아닐 경우에는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올바르게 입력했는지 확인하세요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.”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라고 출력</a:t>
            </a:r>
            <a:endParaRPr lang="ko-KR" altLang="en-US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8750AF-38D2-7417-99BC-95D608101B86}"/>
              </a:ext>
            </a:extLst>
          </p:cNvPr>
          <p:cNvGrpSpPr/>
          <p:nvPr/>
        </p:nvGrpSpPr>
        <p:grpSpPr>
          <a:xfrm>
            <a:off x="5869795" y="4078307"/>
            <a:ext cx="5635170" cy="826415"/>
            <a:chOff x="5687735" y="1363112"/>
            <a:chExt cx="5635170" cy="826415"/>
          </a:xfrm>
        </p:grpSpPr>
        <p:pic>
          <p:nvPicPr>
            <p:cNvPr id="13" name="그림 12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566B39B6-0C44-ED3A-2A68-94F3D3792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23"/>
            <a:stretch/>
          </p:blipFill>
          <p:spPr>
            <a:xfrm>
              <a:off x="5687735" y="1363112"/>
              <a:ext cx="5635170" cy="8264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E9BFBD-1AA6-496F-DB0A-E4BED8F8840F}"/>
                </a:ext>
              </a:extLst>
            </p:cNvPr>
            <p:cNvSpPr/>
            <p:nvPr/>
          </p:nvSpPr>
          <p:spPr>
            <a:xfrm>
              <a:off x="5956183" y="1535185"/>
              <a:ext cx="637564" cy="1342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EE15CF-2564-E81D-D6F9-0969A8A0EC94}"/>
                </a:ext>
              </a:extLst>
            </p:cNvPr>
            <p:cNvSpPr/>
            <p:nvPr/>
          </p:nvSpPr>
          <p:spPr>
            <a:xfrm>
              <a:off x="6862194" y="1526796"/>
              <a:ext cx="4211273" cy="1342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7B9ED1-204C-F669-D3FC-2E5AC38D2A86}"/>
              </a:ext>
            </a:extLst>
          </p:cNvPr>
          <p:cNvGrpSpPr/>
          <p:nvPr/>
        </p:nvGrpSpPr>
        <p:grpSpPr>
          <a:xfrm>
            <a:off x="5853018" y="1405726"/>
            <a:ext cx="3831998" cy="1727674"/>
            <a:chOff x="5687735" y="2353211"/>
            <a:chExt cx="3831998" cy="17276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05BC166-A3B6-135B-2F88-93EEE4A5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735" y="2353211"/>
              <a:ext cx="3831998" cy="17276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CE59383-7AD5-7CC7-03C8-6CFA59D0D069}"/>
                </a:ext>
              </a:extLst>
            </p:cNvPr>
            <p:cNvSpPr/>
            <p:nvPr/>
          </p:nvSpPr>
          <p:spPr>
            <a:xfrm>
              <a:off x="5704512" y="2508285"/>
              <a:ext cx="998291" cy="2097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1085C2-9927-BB3B-F598-52BCB4C30797}"/>
                </a:ext>
              </a:extLst>
            </p:cNvPr>
            <p:cNvSpPr/>
            <p:nvPr/>
          </p:nvSpPr>
          <p:spPr>
            <a:xfrm>
              <a:off x="5893746" y="3604196"/>
              <a:ext cx="2092573" cy="4766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089B06-0700-F4B5-A8CB-A819B1B384FF}"/>
              </a:ext>
            </a:extLst>
          </p:cNvPr>
          <p:cNvSpPr txBox="1"/>
          <p:nvPr/>
        </p:nvSpPr>
        <p:spPr>
          <a:xfrm>
            <a:off x="767836" y="1295999"/>
            <a:ext cx="4892235" cy="1680806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정수가 아닌 실수 혹은 문자를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정수와 문자를 함께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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입력된 문자열에서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‘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stringstream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통해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char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 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구분해서 추출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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문자 혹은 실수를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입력한다면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int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선언된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num1, num2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저장되지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않아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올바르게 입력했는지 확인하세요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.”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라고 출력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Group 42">
            <a:extLst>
              <a:ext uri="{FF2B5EF4-FFF2-40B4-BE49-F238E27FC236}">
                <a16:creationId xmlns:a16="http://schemas.microsoft.com/office/drawing/2014/main" id="{7D48AA45-4B1D-CAC9-9EE7-9677159AD330}"/>
              </a:ext>
            </a:extLst>
          </p:cNvPr>
          <p:cNvGrpSpPr/>
          <p:nvPr/>
        </p:nvGrpSpPr>
        <p:grpSpPr>
          <a:xfrm>
            <a:off x="720000" y="3688037"/>
            <a:ext cx="3874722" cy="331526"/>
            <a:chOff x="720000" y="1099293"/>
            <a:chExt cx="2916000" cy="331526"/>
          </a:xfrm>
        </p:grpSpPr>
        <p:sp>
          <p:nvSpPr>
            <p:cNvPr id="33" name="모서리가 둥근 직사각형 10">
              <a:extLst>
                <a:ext uri="{FF2B5EF4-FFF2-40B4-BE49-F238E27FC236}">
                  <a16:creationId xmlns:a16="http://schemas.microsoft.com/office/drawing/2014/main" id="{6B94444F-3A78-A721-AF4F-987C384774E6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C99354-475B-57B3-D4AE-41B3EA6FC15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#3, #4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33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예외상황 처리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#5, #6, #7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12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89B06-0700-F4B5-A8CB-A819B1B384FF}"/>
              </a:ext>
            </a:extLst>
          </p:cNvPr>
          <p:cNvSpPr txBox="1"/>
          <p:nvPr/>
        </p:nvSpPr>
        <p:spPr>
          <a:xfrm>
            <a:off x="767836" y="1295999"/>
            <a:ext cx="4592730" cy="195780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연산자를 붙여서 입력하는 경우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음수는 제외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앞 혹은 맨 뒤에 연산자를 입력하는 경우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음수는 제외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 startAt="7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수를 초과해 연산을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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find_first_of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sign_arr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0)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==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find_last_of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sign_arr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len-1)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: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정상 출력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find_first_of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sign_arr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0) !=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find_last_of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sign_arr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len-1)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예외 문구 출력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357C3F-D217-6B75-D683-64FAC2B0A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1"/>
          <a:stretch/>
        </p:blipFill>
        <p:spPr>
          <a:xfrm>
            <a:off x="5360566" y="1908728"/>
            <a:ext cx="6614733" cy="2881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32848C0D-1EA5-AB86-43D2-0320695E9B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814"/>
          <a:stretch/>
        </p:blipFill>
        <p:spPr>
          <a:xfrm>
            <a:off x="785887" y="3399231"/>
            <a:ext cx="4379717" cy="239756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F64E29-EB8C-3CC7-2001-E63477D90050}"/>
              </a:ext>
            </a:extLst>
          </p:cNvPr>
          <p:cNvSpPr/>
          <p:nvPr/>
        </p:nvSpPr>
        <p:spPr>
          <a:xfrm>
            <a:off x="5587068" y="2888814"/>
            <a:ext cx="2961314" cy="221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8C3CE3-1424-DC09-C30D-7CEA36067465}"/>
              </a:ext>
            </a:extLst>
          </p:cNvPr>
          <p:cNvSpPr/>
          <p:nvPr/>
        </p:nvSpPr>
        <p:spPr>
          <a:xfrm>
            <a:off x="5587067" y="3289339"/>
            <a:ext cx="2961315" cy="125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6A74E1-EF36-437C-D53E-50469097DC51}"/>
              </a:ext>
            </a:extLst>
          </p:cNvPr>
          <p:cNvSpPr/>
          <p:nvPr/>
        </p:nvSpPr>
        <p:spPr>
          <a:xfrm>
            <a:off x="5587067" y="3595873"/>
            <a:ext cx="4211273" cy="323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1D2FC-790E-9CBF-1FB0-841A8AFB14AB}"/>
              </a:ext>
            </a:extLst>
          </p:cNvPr>
          <p:cNvSpPr txBox="1"/>
          <p:nvPr/>
        </p:nvSpPr>
        <p:spPr>
          <a:xfrm>
            <a:off x="6891552" y="3879122"/>
            <a:ext cx="3133289" cy="26567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[0]</a:t>
            </a:r>
            <a:r>
              <a:rPr lang="ko-KR" altLang="en-US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인덱스 혹은 </a:t>
            </a:r>
            <a:r>
              <a:rPr lang="en-US" altLang="ko-KR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num2</a:t>
            </a:r>
            <a:r>
              <a:rPr lang="ko-KR" altLang="en-US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음수일 경우</a:t>
            </a:r>
            <a:r>
              <a:rPr lang="en-US" altLang="ko-KR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예외처리</a:t>
            </a:r>
            <a:endParaRPr lang="en-US" altLang="ko-KR" sz="10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EFFFC2-A70B-D4A5-CD20-484D0801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0565" y="1349609"/>
            <a:ext cx="6614733" cy="512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5C00D8-6FED-0732-36C7-98D886C087F6}"/>
              </a:ext>
            </a:extLst>
          </p:cNvPr>
          <p:cNvSpPr/>
          <p:nvPr/>
        </p:nvSpPr>
        <p:spPr>
          <a:xfrm>
            <a:off x="5385730" y="1410101"/>
            <a:ext cx="4060273" cy="234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83945-7565-A247-B940-B8614A1F7403}"/>
              </a:ext>
            </a:extLst>
          </p:cNvPr>
          <p:cNvSpPr txBox="1"/>
          <p:nvPr/>
        </p:nvSpPr>
        <p:spPr>
          <a:xfrm>
            <a:off x="5351481" y="4956326"/>
            <a:ext cx="4455247" cy="8876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first == last </a:t>
            </a: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두 수 초과 입력 예외처리 가능</a:t>
            </a:r>
            <a:r>
              <a: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불가능</a:t>
            </a:r>
            <a:r>
              <a: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first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last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같은 경우에만 가능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그래서 예외처리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#7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구현해 서로 달라도 가능하도록 함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43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예외상황 처리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#7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13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89B06-0700-F4B5-A8CB-A819B1B384FF}"/>
              </a:ext>
            </a:extLst>
          </p:cNvPr>
          <p:cNvSpPr txBox="1"/>
          <p:nvPr/>
        </p:nvSpPr>
        <p:spPr>
          <a:xfrm>
            <a:off x="767836" y="1295999"/>
            <a:ext cx="4574037" cy="3896798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수를 초과해 연산을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sign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 이상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오면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X 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음수를 위한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‘-’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제외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sign_index+1 = ‘-’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혹은 정수 가능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sign_index+2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부터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정수만 가능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이를 초과하면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세 자리 이상 입력된 것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그러므로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1) [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sign_index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]+1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‘+, *, /’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발견되는지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2) [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sign_index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]+2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‘-’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발견되는지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비교하고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발견된다면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오류 메시지 출력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2A87284-C176-D601-4CD6-645A90B67187}"/>
              </a:ext>
            </a:extLst>
          </p:cNvPr>
          <p:cNvGrpSpPr/>
          <p:nvPr/>
        </p:nvGrpSpPr>
        <p:grpSpPr>
          <a:xfrm>
            <a:off x="5125673" y="1829231"/>
            <a:ext cx="6614734" cy="3733034"/>
            <a:chOff x="4909473" y="1360916"/>
            <a:chExt cx="6614734" cy="3733034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26384EC-F452-E9A6-3043-EE106319C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36"/>
            <a:stretch/>
          </p:blipFill>
          <p:spPr>
            <a:xfrm>
              <a:off x="4909473" y="4335475"/>
              <a:ext cx="6614733" cy="758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15BC329-15D3-7ABE-E3E2-88D8803C4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71"/>
            <a:stretch/>
          </p:blipFill>
          <p:spPr>
            <a:xfrm>
              <a:off x="4909474" y="1360916"/>
              <a:ext cx="6614733" cy="28817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E139BA-CF5A-744F-3C30-6E055C7A75A4}"/>
                </a:ext>
              </a:extLst>
            </p:cNvPr>
            <p:cNvSpPr/>
            <p:nvPr/>
          </p:nvSpPr>
          <p:spPr>
            <a:xfrm>
              <a:off x="5125673" y="2225437"/>
              <a:ext cx="3095538" cy="115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668620-ABAE-FD49-69E7-0A1DC9FDA59A}"/>
                </a:ext>
              </a:extLst>
            </p:cNvPr>
            <p:cNvSpPr/>
            <p:nvPr/>
          </p:nvSpPr>
          <p:spPr>
            <a:xfrm>
              <a:off x="5125673" y="4456908"/>
              <a:ext cx="5041784" cy="6286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66D4337-9AE9-53C7-31D3-3A8869F59C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5673" y="1257763"/>
            <a:ext cx="6614733" cy="512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5C65F6-83F5-B8F8-AD58-7C9BC9DA4F10}"/>
              </a:ext>
            </a:extLst>
          </p:cNvPr>
          <p:cNvSpPr/>
          <p:nvPr/>
        </p:nvSpPr>
        <p:spPr>
          <a:xfrm>
            <a:off x="5159656" y="1556709"/>
            <a:ext cx="3530646" cy="143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8E4CB04B-3973-DBA2-9C02-CE618664E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/>
          <a:stretch/>
        </p:blipFill>
        <p:spPr>
          <a:xfrm>
            <a:off x="1267221" y="1854398"/>
            <a:ext cx="2222600" cy="10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예외상황 처리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#8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C5683-837C-6AC8-747A-FBF6EAA1B4D6}"/>
              </a:ext>
            </a:extLst>
          </p:cNvPr>
          <p:cNvSpPr txBox="1"/>
          <p:nvPr/>
        </p:nvSpPr>
        <p:spPr>
          <a:xfrm>
            <a:off x="720000" y="3386995"/>
            <a:ext cx="4892235" cy="195780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 startAt="9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큰 결과값을 요구하는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1) int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표현 가능한 범위가 작으므로 두 수를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double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2)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정밀도 재정의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- fixed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소수점 이하를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자리로 고정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-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setprecision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(0)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으로 소수점 뒤를 반올림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setprecision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(8)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으로 소수점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번째를 반올림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089B06-0700-F4B5-A8CB-A819B1B384FF}"/>
              </a:ext>
            </a:extLst>
          </p:cNvPr>
          <p:cNvSpPr txBox="1"/>
          <p:nvPr/>
        </p:nvSpPr>
        <p:spPr>
          <a:xfrm>
            <a:off x="767836" y="1295999"/>
            <a:ext cx="3644773" cy="84981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 startAt="8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분자 혹은 분모에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 if(num1 != 0 &amp;&amp; num2 != 0) {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정상출력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else {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오류 메시지 출력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}</a:t>
            </a:r>
          </a:p>
        </p:txBody>
      </p:sp>
      <p:grpSp>
        <p:nvGrpSpPr>
          <p:cNvPr id="32" name="Group 42">
            <a:extLst>
              <a:ext uri="{FF2B5EF4-FFF2-40B4-BE49-F238E27FC236}">
                <a16:creationId xmlns:a16="http://schemas.microsoft.com/office/drawing/2014/main" id="{7D48AA45-4B1D-CAC9-9EE7-9677159AD330}"/>
              </a:ext>
            </a:extLst>
          </p:cNvPr>
          <p:cNvGrpSpPr/>
          <p:nvPr/>
        </p:nvGrpSpPr>
        <p:grpSpPr>
          <a:xfrm>
            <a:off x="720000" y="3055469"/>
            <a:ext cx="3874722" cy="331526"/>
            <a:chOff x="720000" y="1099293"/>
            <a:chExt cx="2916000" cy="331526"/>
          </a:xfrm>
        </p:grpSpPr>
        <p:sp>
          <p:nvSpPr>
            <p:cNvPr id="33" name="모서리가 둥근 직사각형 10">
              <a:extLst>
                <a:ext uri="{FF2B5EF4-FFF2-40B4-BE49-F238E27FC236}">
                  <a16:creationId xmlns:a16="http://schemas.microsoft.com/office/drawing/2014/main" id="{6B94444F-3A78-A721-AF4F-987C384774E6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C99354-475B-57B3-D4AE-41B3EA6FC15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#9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AD544FF-2A9A-76A5-A2AB-ED2EAB12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"/>
          <a:stretch/>
        </p:blipFill>
        <p:spPr>
          <a:xfrm>
            <a:off x="4876217" y="1363111"/>
            <a:ext cx="4678758" cy="119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E553F49D-CA16-6670-3DE3-AB546B562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/>
          <a:stretch/>
        </p:blipFill>
        <p:spPr>
          <a:xfrm>
            <a:off x="4876218" y="3386995"/>
            <a:ext cx="6841944" cy="1474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16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학습정리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968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학습정리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270" y="120535"/>
            <a:ext cx="271797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4716066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부동소수점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7729-BD57-1C25-C000-CE42A597680C}"/>
              </a:ext>
            </a:extLst>
          </p:cNvPr>
          <p:cNvSpPr txBox="1"/>
          <p:nvPr/>
        </p:nvSpPr>
        <p:spPr>
          <a:xfrm>
            <a:off x="778222" y="1339526"/>
            <a:ext cx="9528903" cy="445079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부동소수점이란</a:t>
            </a:r>
            <a:r>
              <a:rPr lang="en-US" altLang="ko-KR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실수를 표현할 때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소수점의 위치를 고정하지 않는 것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부동소수점의 자료형</a:t>
            </a: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부동소수점의 구조</a:t>
            </a: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 형식은 정해진 비드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(32Bit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64Bit)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적절히 분배해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부호부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지수부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가수부를 할당하는 일종의 규칙을 가짐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EX] -9.6875 → -1001.1011(2) → -1.0011011×2³ → [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부호부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지수부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3,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가수부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0011011]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부동소수점의 정밀도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부동소수점의 정밀도란 정보 손실 없이 얼마나 많은 유의한 자릿수를 나타낼 수 있는지를 의미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5241E022-E407-2E76-98A7-46451E48A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72187"/>
              </p:ext>
            </p:extLst>
          </p:nvPr>
        </p:nvGraphicFramePr>
        <p:xfrm>
          <a:off x="865008" y="2510078"/>
          <a:ext cx="7205201" cy="1304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695">
                  <a:extLst>
                    <a:ext uri="{9D8B030D-6E8A-4147-A177-3AD203B41FA5}">
                      <a16:colId xmlns:a16="http://schemas.microsoft.com/office/drawing/2014/main" val="3320478680"/>
                    </a:ext>
                  </a:extLst>
                </a:gridCol>
                <a:gridCol w="1692181">
                  <a:extLst>
                    <a:ext uri="{9D8B030D-6E8A-4147-A177-3AD203B41FA5}">
                      <a16:colId xmlns:a16="http://schemas.microsoft.com/office/drawing/2014/main" val="1117508083"/>
                    </a:ext>
                  </a:extLst>
                </a:gridCol>
                <a:gridCol w="2827090">
                  <a:extLst>
                    <a:ext uri="{9D8B030D-6E8A-4147-A177-3AD203B41FA5}">
                      <a16:colId xmlns:a16="http://schemas.microsoft.com/office/drawing/2014/main" val="873416243"/>
                    </a:ext>
                  </a:extLst>
                </a:gridCol>
                <a:gridCol w="1040235">
                  <a:extLst>
                    <a:ext uri="{9D8B030D-6E8A-4147-A177-3AD203B41FA5}">
                      <a16:colId xmlns:a16="http://schemas.microsoft.com/office/drawing/2014/main" val="964704830"/>
                    </a:ext>
                  </a:extLst>
                </a:gridCol>
              </a:tblGrid>
              <a:tr h="240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크기</a:t>
                      </a:r>
                    </a:p>
                  </a:txBody>
                  <a:tcPr anchor="ctr"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범위</a:t>
                      </a:r>
                    </a:p>
                  </a:txBody>
                  <a:tcPr anchor="ctr"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</a:rPr>
                        <a:t>유효자릿수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73424"/>
                  </a:ext>
                </a:extLst>
              </a:tr>
              <a:tr h="343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float</a:t>
                      </a:r>
                      <a:endParaRPr lang="ko-KR" altLang="en-US" sz="1200" b="1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바이트</a:t>
                      </a: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32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1.175494e-38 ~ 3.402823e+38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7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050492"/>
                  </a:ext>
                </a:extLst>
              </a:tr>
              <a:tr h="343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double</a:t>
                      </a:r>
                      <a:endParaRPr lang="ko-KR" altLang="en-US" sz="1200" b="1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바이트</a:t>
                      </a: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64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2.225074e-308 ~ 1.797693e+308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16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851481"/>
                  </a:ext>
                </a:extLst>
              </a:tr>
              <a:tr h="343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long double</a:t>
                      </a:r>
                      <a:endParaRPr lang="ko-KR" altLang="en-US" sz="1200" b="1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8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바이트</a:t>
                      </a: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64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2.225074e-308 ~ 1.797693e+308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16</a:t>
                      </a:r>
                      <a:endParaRPr lang="ko-KR" altLang="en-US" sz="1200" dirty="0">
                        <a:ln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15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2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2"/>
          <p:cNvGrpSpPr/>
          <p:nvPr/>
        </p:nvGrpSpPr>
        <p:grpSpPr>
          <a:xfrm>
            <a:off x="719999" y="3449546"/>
            <a:ext cx="4716066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순수 가상 함수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7729-BD57-1C25-C000-CE42A597680C}"/>
              </a:ext>
            </a:extLst>
          </p:cNvPr>
          <p:cNvSpPr txBox="1"/>
          <p:nvPr/>
        </p:nvSpPr>
        <p:spPr>
          <a:xfrm>
            <a:off x="778222" y="3794594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순수 가상 함수는 선언만 있고 구현이 없는 가상 함수로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자식 클래스에서 반드시 재정의 필요</a:t>
            </a:r>
          </a:p>
        </p:txBody>
      </p:sp>
      <p:sp>
        <p:nvSpPr>
          <p:cNvPr id="21" name="제목 8">
            <a:extLst>
              <a:ext uri="{FF2B5EF4-FFF2-40B4-BE49-F238E27FC236}">
                <a16:creationId xmlns:a16="http://schemas.microsoft.com/office/drawing/2014/main" id="{F99C936F-8BCF-D7D7-5AB7-7F5F2653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학습정리</a:t>
            </a:r>
            <a:endParaRPr lang="en-US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C8E496A6-5349-3796-A44B-B201FE633055}"/>
              </a:ext>
            </a:extLst>
          </p:cNvPr>
          <p:cNvSpPr txBox="1">
            <a:spLocks/>
          </p:cNvSpPr>
          <p:nvPr/>
        </p:nvSpPr>
        <p:spPr>
          <a:xfrm>
            <a:off x="363502" y="120535"/>
            <a:ext cx="271797" cy="415498"/>
          </a:xfrm>
          <a:prstGeom prst="rect">
            <a:avLst/>
          </a:prstGeom>
        </p:spPr>
        <p:txBody>
          <a:bodyPr vert="horz" wrap="none" lIns="36000" tIns="0" rIns="3600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000" b="1" kern="1200" spc="-110" baseline="0" dirty="0">
                <a:solidFill>
                  <a:srgbClr val="007ED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791E2C-B712-6DA8-F6CC-649DC9108A33}"/>
              </a:ext>
            </a:extLst>
          </p:cNvPr>
          <p:cNvGrpSpPr/>
          <p:nvPr/>
        </p:nvGrpSpPr>
        <p:grpSpPr>
          <a:xfrm>
            <a:off x="881786" y="5034020"/>
            <a:ext cx="5672252" cy="815980"/>
            <a:chOff x="3656306" y="2046787"/>
            <a:chExt cx="5672252" cy="815980"/>
          </a:xfrm>
        </p:grpSpPr>
        <p:pic>
          <p:nvPicPr>
            <p:cNvPr id="13" name="그림 12" descr="텍스트, 폰트, 라인, 스크린샷이(가) 표시된 사진&#10;&#10;자동 생성된 설명">
              <a:extLst>
                <a:ext uri="{FF2B5EF4-FFF2-40B4-BE49-F238E27FC236}">
                  <a16:creationId xmlns:a16="http://schemas.microsoft.com/office/drawing/2014/main" id="{18EE510B-12E2-F5B7-03B7-948CB026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306" y="2046787"/>
              <a:ext cx="5672252" cy="8159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919AF8-EC78-BC36-B6E0-359B5BCC99BF}"/>
                </a:ext>
              </a:extLst>
            </p:cNvPr>
            <p:cNvSpPr/>
            <p:nvPr/>
          </p:nvSpPr>
          <p:spPr>
            <a:xfrm>
              <a:off x="3842158" y="2383184"/>
              <a:ext cx="5486400" cy="325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83C954-D7BB-7BD4-35D4-A9BAB1108ACE}"/>
              </a:ext>
            </a:extLst>
          </p:cNvPr>
          <p:cNvGrpSpPr/>
          <p:nvPr/>
        </p:nvGrpSpPr>
        <p:grpSpPr>
          <a:xfrm>
            <a:off x="881786" y="4262144"/>
            <a:ext cx="4069955" cy="669401"/>
            <a:chOff x="3656306" y="2939108"/>
            <a:chExt cx="4069955" cy="669401"/>
          </a:xfrm>
        </p:grpSpPr>
        <p:pic>
          <p:nvPicPr>
            <p:cNvPr id="9" name="그림 8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76A30188-CEA0-8915-416E-D8B15111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306" y="2939108"/>
              <a:ext cx="4069955" cy="669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C7A1F4C-9003-8BEE-3F20-FD87A0E0A7D7}"/>
                </a:ext>
              </a:extLst>
            </p:cNvPr>
            <p:cNvSpPr/>
            <p:nvPr/>
          </p:nvSpPr>
          <p:spPr>
            <a:xfrm>
              <a:off x="3842158" y="3432859"/>
              <a:ext cx="3733101" cy="143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42">
            <a:extLst>
              <a:ext uri="{FF2B5EF4-FFF2-40B4-BE49-F238E27FC236}">
                <a16:creationId xmlns:a16="http://schemas.microsoft.com/office/drawing/2014/main" id="{1DB3A577-F36A-A042-A610-2A9C7878D6B0}"/>
              </a:ext>
            </a:extLst>
          </p:cNvPr>
          <p:cNvGrpSpPr/>
          <p:nvPr/>
        </p:nvGrpSpPr>
        <p:grpSpPr>
          <a:xfrm>
            <a:off x="719999" y="955293"/>
            <a:ext cx="4716066" cy="331526"/>
            <a:chOff x="720000" y="1099293"/>
            <a:chExt cx="2916000" cy="331526"/>
          </a:xfrm>
        </p:grpSpPr>
        <p:sp>
          <p:nvSpPr>
            <p:cNvPr id="20" name="모서리가 둥근 직사각형 10">
              <a:extLst>
                <a:ext uri="{FF2B5EF4-FFF2-40B4-BE49-F238E27FC236}">
                  <a16:creationId xmlns:a16="http://schemas.microsoft.com/office/drawing/2014/main" id="{16856E9D-68D7-F57E-79A2-4CEC8983B2B3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D3D52D-C586-95B3-7E36-946EFAFA920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get/set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6214B44-B908-D612-AFB2-F789731F6CF5}"/>
              </a:ext>
            </a:extLst>
          </p:cNvPr>
          <p:cNvSpPr txBox="1"/>
          <p:nvPr/>
        </p:nvSpPr>
        <p:spPr>
          <a:xfrm>
            <a:off x="749110" y="1305177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접근 권한이 설정된 멤버변수의 값을 수정하거나 얻어올 때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9">
            <a:extLst>
              <a:ext uri="{FF2B5EF4-FFF2-40B4-BE49-F238E27FC236}">
                <a16:creationId xmlns:a16="http://schemas.microsoft.com/office/drawing/2014/main" id="{C266F5F2-1984-2375-1283-D986871AB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99662"/>
              </p:ext>
            </p:extLst>
          </p:nvPr>
        </p:nvGraphicFramePr>
        <p:xfrm>
          <a:off x="852184" y="1706079"/>
          <a:ext cx="4967177" cy="1227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804">
                  <a:extLst>
                    <a:ext uri="{9D8B030D-6E8A-4147-A177-3AD203B41FA5}">
                      <a16:colId xmlns:a16="http://schemas.microsoft.com/office/drawing/2014/main" val="3320478680"/>
                    </a:ext>
                  </a:extLst>
                </a:gridCol>
                <a:gridCol w="2595373">
                  <a:extLst>
                    <a:ext uri="{9D8B030D-6E8A-4147-A177-3AD203B41FA5}">
                      <a16:colId xmlns:a16="http://schemas.microsoft.com/office/drawing/2014/main" val="1117508083"/>
                    </a:ext>
                  </a:extLst>
                </a:gridCol>
              </a:tblGrid>
              <a:tr h="137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getter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setter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73424"/>
                  </a:ext>
                </a:extLst>
              </a:tr>
              <a:tr h="9532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부모 클래스 내부의 </a:t>
                      </a: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private 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멤버변수를 외부에서 꺼내도록 해주는 메소드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외부의 멤버변수를 부모 클래스 내부의 멤버변수에 </a:t>
                      </a:r>
                      <a:r>
                        <a:rPr lang="en-US" altLang="ko-KR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set</a:t>
                      </a:r>
                      <a:r>
                        <a:rPr lang="ko-KR" altLang="en-US" sz="1200" dirty="0">
                          <a:ln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하도록 입력해주는 메소드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050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70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2"/>
          <p:cNvGrpSpPr/>
          <p:nvPr/>
        </p:nvGrpSpPr>
        <p:grpSpPr>
          <a:xfrm>
            <a:off x="719999" y="955293"/>
            <a:ext cx="4716066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오버로딩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7729-BD57-1C25-C000-CE42A597680C}"/>
              </a:ext>
            </a:extLst>
          </p:cNvPr>
          <p:cNvSpPr txBox="1"/>
          <p:nvPr/>
        </p:nvSpPr>
        <p:spPr>
          <a:xfrm>
            <a:off x="720000" y="1296000"/>
            <a:ext cx="9528903" cy="1680806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인자의 자료형이나 수가 다른 함수를 같은 이름으로 여러 번 중복 정의하는 것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넘겨주는 인자의 수 혹은 자료형에 따라 출력되는 결과가 다름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함수명이 같아야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매개변수의 수가 다르거나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아니면 그 매개변수의 수가 같고 자료형이 달라야만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위의 두 조건을 모두 만족하면 반환형의 차이는 함수 오버로딩에 영향을 미치지 않는다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3399C5AC-2532-3550-9221-E2C30518DF73}"/>
              </a:ext>
            </a:extLst>
          </p:cNvPr>
          <p:cNvGrpSpPr/>
          <p:nvPr/>
        </p:nvGrpSpPr>
        <p:grpSpPr>
          <a:xfrm>
            <a:off x="719999" y="3405248"/>
            <a:ext cx="4716066" cy="331526"/>
            <a:chOff x="720000" y="1099293"/>
            <a:chExt cx="2916000" cy="331526"/>
          </a:xfrm>
        </p:grpSpPr>
        <p:sp>
          <p:nvSpPr>
            <p:cNvPr id="8" name="모서리가 둥근 직사각형 10">
              <a:extLst>
                <a:ext uri="{FF2B5EF4-FFF2-40B4-BE49-F238E27FC236}">
                  <a16:creationId xmlns:a16="http://schemas.microsoft.com/office/drawing/2014/main" id="{9B93658D-73C0-0226-0BB8-90C04E498B2A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FEA330-8460-FDBA-A3BD-29002ACB904A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오버라이딩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C20A0BF-1C12-021A-5497-8801608C0718}"/>
              </a:ext>
            </a:extLst>
          </p:cNvPr>
          <p:cNvSpPr txBox="1"/>
          <p:nvPr/>
        </p:nvSpPr>
        <p:spPr>
          <a:xfrm>
            <a:off x="720000" y="3745955"/>
            <a:ext cx="9528903" cy="195780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 클래스와 자식 클래스의 상속 관계에서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부모 클래스에 이미 정의된 함수를 같은 이름으로 자식 클래스에서 재정의하는 것을 의미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오버라이드하고자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하는 함수가 상위 클래스에 존재해야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함수명이 같아야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매개변수의 수와 자료형이 같아야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리턴형이 같아야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메소드와 동일하거나 접근 범위가 넓은 접근 제한자를 사용해야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제목 8">
            <a:extLst>
              <a:ext uri="{FF2B5EF4-FFF2-40B4-BE49-F238E27FC236}">
                <a16:creationId xmlns:a16="http://schemas.microsoft.com/office/drawing/2014/main" id="{F99C936F-8BCF-D7D7-5AB7-7F5F2653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학습정리</a:t>
            </a:r>
            <a:endParaRPr lang="en-US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C8E496A6-5349-3796-A44B-B201FE633055}"/>
              </a:ext>
            </a:extLst>
          </p:cNvPr>
          <p:cNvSpPr txBox="1">
            <a:spLocks/>
          </p:cNvSpPr>
          <p:nvPr/>
        </p:nvSpPr>
        <p:spPr>
          <a:xfrm>
            <a:off x="363502" y="120535"/>
            <a:ext cx="271797" cy="415498"/>
          </a:xfrm>
          <a:prstGeom prst="rect">
            <a:avLst/>
          </a:prstGeom>
        </p:spPr>
        <p:txBody>
          <a:bodyPr vert="horz" wrap="none" lIns="36000" tIns="0" rIns="36000" bIns="0" rtlCol="0" anchor="b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000" b="1" kern="1200" spc="-110" baseline="0" dirty="0">
                <a:solidFill>
                  <a:srgbClr val="007ED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11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5276DB-F5B9-6927-2959-AE03054689E7}"/>
              </a:ext>
            </a:extLst>
          </p:cNvPr>
          <p:cNvGrpSpPr/>
          <p:nvPr/>
        </p:nvGrpSpPr>
        <p:grpSpPr>
          <a:xfrm>
            <a:off x="7112060" y="4207777"/>
            <a:ext cx="3468959" cy="1854039"/>
            <a:chOff x="6192715" y="4311869"/>
            <a:chExt cx="3101996" cy="1597183"/>
          </a:xfrm>
        </p:grpSpPr>
        <p:pic>
          <p:nvPicPr>
            <p:cNvPr id="26" name="그림 2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60C6847-3D44-7E79-10A8-CDB7F4BA2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62" b="59019"/>
            <a:stretch/>
          </p:blipFill>
          <p:spPr>
            <a:xfrm>
              <a:off x="6192715" y="4311869"/>
              <a:ext cx="1499990" cy="8259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그림 2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2C49C05-E63E-DCAE-AE74-795A32C045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373" b="-1"/>
            <a:stretch/>
          </p:blipFill>
          <p:spPr>
            <a:xfrm>
              <a:off x="7794721" y="4320258"/>
              <a:ext cx="1499990" cy="15887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6AF25A7-2340-C0CD-2429-1DB836FAB0FA}"/>
                </a:ext>
              </a:extLst>
            </p:cNvPr>
            <p:cNvGrpSpPr/>
            <p:nvPr/>
          </p:nvGrpSpPr>
          <p:grpSpPr>
            <a:xfrm>
              <a:off x="6384503" y="4625761"/>
              <a:ext cx="2843387" cy="388121"/>
              <a:chOff x="6384503" y="4625761"/>
              <a:chExt cx="2843387" cy="388121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42A6B8F-46AE-1C82-085D-7095B894A2B3}"/>
                  </a:ext>
                </a:extLst>
              </p:cNvPr>
              <p:cNvSpPr/>
              <p:nvPr/>
            </p:nvSpPr>
            <p:spPr>
              <a:xfrm>
                <a:off x="6384503" y="4625761"/>
                <a:ext cx="1182367" cy="3713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3EB25A8-7141-4F0A-40F5-27DCE5C2D4D0}"/>
                  </a:ext>
                </a:extLst>
              </p:cNvPr>
              <p:cNvSpPr/>
              <p:nvPr/>
            </p:nvSpPr>
            <p:spPr>
              <a:xfrm>
                <a:off x="7998257" y="4642539"/>
                <a:ext cx="1229633" cy="3713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C3861DA-00A8-BD17-C5A3-A8A0B8F1D2EE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7566870" y="4811433"/>
                <a:ext cx="431387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8CDDF8A-1428-DF61-9A99-E6BC4CC5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38" y="5600747"/>
            <a:ext cx="533459" cy="4681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0AFA473B-8081-1EFA-913B-13A6215494CF}"/>
              </a:ext>
            </a:extLst>
          </p:cNvPr>
          <p:cNvGrpSpPr/>
          <p:nvPr/>
        </p:nvGrpSpPr>
        <p:grpSpPr>
          <a:xfrm>
            <a:off x="7112060" y="1308772"/>
            <a:ext cx="3468959" cy="1539226"/>
            <a:chOff x="6969447" y="1385114"/>
            <a:chExt cx="3836779" cy="1702433"/>
          </a:xfrm>
        </p:grpSpPr>
        <p:pic>
          <p:nvPicPr>
            <p:cNvPr id="45" name="그림 44" descr="텍스트, 스크린샷, 폰트, 디자인이(가) 표시된 사진&#10;&#10;자동 생성된 설명">
              <a:extLst>
                <a:ext uri="{FF2B5EF4-FFF2-40B4-BE49-F238E27FC236}">
                  <a16:creationId xmlns:a16="http://schemas.microsoft.com/office/drawing/2014/main" id="{F6A7D727-EC3E-389C-D101-F009FFF48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98" r="38808" b="52044"/>
            <a:stretch/>
          </p:blipFill>
          <p:spPr>
            <a:xfrm>
              <a:off x="8192345" y="2539881"/>
              <a:ext cx="636543" cy="5476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그림 4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4F79971-35B4-282E-B712-A061C59C0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874"/>
            <a:stretch/>
          </p:blipFill>
          <p:spPr>
            <a:xfrm>
              <a:off x="6969447" y="1385114"/>
              <a:ext cx="1859441" cy="881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9" name="그림 48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42461EC4-CCA3-91CE-3E47-D1277092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02"/>
            <a:stretch/>
          </p:blipFill>
          <p:spPr>
            <a:xfrm>
              <a:off x="8946785" y="1385114"/>
              <a:ext cx="1859441" cy="16808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755380-C986-22F0-633D-A4CFF09F0829}"/>
              </a:ext>
            </a:extLst>
          </p:cNvPr>
          <p:cNvSpPr/>
          <p:nvPr/>
        </p:nvSpPr>
        <p:spPr>
          <a:xfrm>
            <a:off x="7309758" y="1602925"/>
            <a:ext cx="1241185" cy="113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0FCAA5-292F-FE8A-C203-EBBEAC370552}"/>
              </a:ext>
            </a:extLst>
          </p:cNvPr>
          <p:cNvSpPr/>
          <p:nvPr/>
        </p:nvSpPr>
        <p:spPr>
          <a:xfrm>
            <a:off x="9077793" y="1660381"/>
            <a:ext cx="1445278" cy="116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참고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73243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>
            <a:extLst>
              <a:ext uri="{FF2B5EF4-FFF2-40B4-BE49-F238E27FC236}">
                <a16:creationId xmlns:a16="http://schemas.microsoft.com/office/drawing/2014/main" id="{833FE96D-538A-CD46-84DE-FF148589DEFF}"/>
              </a:ext>
            </a:extLst>
          </p:cNvPr>
          <p:cNvSpPr txBox="1">
            <a:spLocks/>
          </p:cNvSpPr>
          <p:nvPr/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12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pc="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0CC9D2FC-7F55-1E49-B0E4-C455FD45EB70}"/>
              </a:ext>
            </a:extLst>
          </p:cNvPr>
          <p:cNvSpPr txBox="1">
            <a:spLocks/>
          </p:cNvSpPr>
          <p:nvPr/>
        </p:nvSpPr>
        <p:spPr>
          <a:xfrm>
            <a:off x="1850491" y="2686647"/>
            <a:ext cx="2181182" cy="26314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및 예외상황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사각형: 둥근 모서리 29">
            <a:extLst>
              <a:ext uri="{FF2B5EF4-FFF2-40B4-BE49-F238E27FC236}">
                <a16:creationId xmlns:a16="http://schemas.microsoft.com/office/drawing/2014/main" id="{9AA51BB9-7CB4-3F42-972B-3009DECE77F8}"/>
              </a:ext>
            </a:extLst>
          </p:cNvPr>
          <p:cNvSpPr/>
          <p:nvPr/>
        </p:nvSpPr>
        <p:spPr>
          <a:xfrm>
            <a:off x="1850491" y="2078447"/>
            <a:ext cx="1814993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과제설명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1FF66ADA-467C-5740-A4A6-D94AA89662A2}"/>
              </a:ext>
            </a:extLst>
          </p:cNvPr>
          <p:cNvSpPr txBox="1">
            <a:spLocks/>
          </p:cNvSpPr>
          <p:nvPr/>
        </p:nvSpPr>
        <p:spPr>
          <a:xfrm>
            <a:off x="5016581" y="2658393"/>
            <a:ext cx="1563570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정상 실행결과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예외 실행결과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사각형: 둥근 모서리 38">
            <a:extLst>
              <a:ext uri="{FF2B5EF4-FFF2-40B4-BE49-F238E27FC236}">
                <a16:creationId xmlns:a16="http://schemas.microsoft.com/office/drawing/2014/main" id="{D5461A6F-E947-5342-B9F6-E7F6D8F29362}"/>
              </a:ext>
            </a:extLst>
          </p:cNvPr>
          <p:cNvSpPr/>
          <p:nvPr/>
        </p:nvSpPr>
        <p:spPr>
          <a:xfrm>
            <a:off x="4964176" y="2078447"/>
            <a:ext cx="1814993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실행결과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B78638F1-C5FD-CC41-9433-F3451CDA68AC}"/>
              </a:ext>
            </a:extLst>
          </p:cNvPr>
          <p:cNvSpPr txBox="1">
            <a:spLocks/>
          </p:cNvSpPr>
          <p:nvPr/>
        </p:nvSpPr>
        <p:spPr>
          <a:xfrm>
            <a:off x="8279593" y="2658393"/>
            <a:ext cx="1563570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예외상황 처리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사각형: 둥근 모서리 45">
            <a:extLst>
              <a:ext uri="{FF2B5EF4-FFF2-40B4-BE49-F238E27FC236}">
                <a16:creationId xmlns:a16="http://schemas.microsoft.com/office/drawing/2014/main" id="{6F83450C-93E1-164E-945C-92D69233A435}"/>
              </a:ext>
            </a:extLst>
          </p:cNvPr>
          <p:cNvSpPr/>
          <p:nvPr/>
        </p:nvSpPr>
        <p:spPr>
          <a:xfrm>
            <a:off x="8220910" y="2078447"/>
            <a:ext cx="1814993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소스설명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45">
            <a:extLst>
              <a:ext uri="{FF2B5EF4-FFF2-40B4-BE49-F238E27FC236}">
                <a16:creationId xmlns:a16="http://schemas.microsoft.com/office/drawing/2014/main" id="{4A717722-AD69-0D28-6FCD-5FB51510246D}"/>
              </a:ext>
            </a:extLst>
          </p:cNvPr>
          <p:cNvSpPr/>
          <p:nvPr/>
        </p:nvSpPr>
        <p:spPr>
          <a:xfrm>
            <a:off x="3463753" y="4135206"/>
            <a:ext cx="1814993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학습정리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사각형: 둥근 모서리 45">
            <a:extLst>
              <a:ext uri="{FF2B5EF4-FFF2-40B4-BE49-F238E27FC236}">
                <a16:creationId xmlns:a16="http://schemas.microsoft.com/office/drawing/2014/main" id="{3D4236BB-D571-172F-E306-0048E95DA612}"/>
              </a:ext>
            </a:extLst>
          </p:cNvPr>
          <p:cNvSpPr/>
          <p:nvPr/>
        </p:nvSpPr>
        <p:spPr>
          <a:xfrm>
            <a:off x="6711920" y="4135206"/>
            <a:ext cx="1814993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참고사항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참고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271797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상속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11237813" cy="84981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https://forswdev.tistory.com/entry/C-%ED%94%84%EB%A1%9C%EA%B7%B8%EB%9E%98%EB%B0%8D-%ED%81%B4%EB%9E%98%EC%8A%A4%EC%9D%98-%EC%83%81%EC%86%8DInheritance%EA%B3%BC-%EB%8B%A4%ED%98%95%EC%84%B1polymorphism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000" y="2387494"/>
            <a:ext cx="8843100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https://nittaku.tistory.com/86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360000">
              <a:lnSpc>
                <a:spcPct val="150000"/>
              </a:lnSpc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oup 42"/>
          <p:cNvGrpSpPr/>
          <p:nvPr/>
        </p:nvGrpSpPr>
        <p:grpSpPr>
          <a:xfrm>
            <a:off x="720000" y="2046787"/>
            <a:ext cx="2916000" cy="331526"/>
            <a:chOff x="720000" y="1099293"/>
            <a:chExt cx="2916000" cy="331526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getter / setter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20</a:t>
            </a:fld>
            <a:endParaRPr lang="en-US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id="{9A3AAA3C-3B48-EB91-2B9F-C7C229B5824A}"/>
              </a:ext>
            </a:extLst>
          </p:cNvPr>
          <p:cNvGrpSpPr/>
          <p:nvPr/>
        </p:nvGrpSpPr>
        <p:grpSpPr>
          <a:xfrm>
            <a:off x="720000" y="2962570"/>
            <a:ext cx="2916000" cy="331526"/>
            <a:chOff x="720000" y="1099293"/>
            <a:chExt cx="2916000" cy="331526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6B065577-6AA8-5E69-40E7-26F96D9C898F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8BBA7B-184F-6C97-1B9A-03F1C85E0E5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오버로딩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9DD5ADA-EF3F-C635-DF8B-975FB8ECAC60}"/>
              </a:ext>
            </a:extLst>
          </p:cNvPr>
          <p:cNvSpPr txBox="1"/>
          <p:nvPr/>
        </p:nvSpPr>
        <p:spPr>
          <a:xfrm>
            <a:off x="720000" y="3303277"/>
            <a:ext cx="6002189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https://blog.hexabrain.net/163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B5F9DF83-A7D7-999F-E4BB-E30129AF83DB}"/>
              </a:ext>
            </a:extLst>
          </p:cNvPr>
          <p:cNvGrpSpPr/>
          <p:nvPr/>
        </p:nvGrpSpPr>
        <p:grpSpPr>
          <a:xfrm>
            <a:off x="720000" y="4926203"/>
            <a:ext cx="2916000" cy="331526"/>
            <a:chOff x="720000" y="1099293"/>
            <a:chExt cx="2916000" cy="331526"/>
          </a:xfrm>
        </p:grpSpPr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3C8C735D-0328-CF4F-11B0-E21F8CA7E89D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C6ECAA-6970-76E0-75D9-3162D2E54FF3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find_first_of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find_last_of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681264-B515-8896-D9FC-E0EB0F72E4E3}"/>
              </a:ext>
            </a:extLst>
          </p:cNvPr>
          <p:cNvSpPr txBox="1"/>
          <p:nvPr/>
        </p:nvSpPr>
        <p:spPr>
          <a:xfrm>
            <a:off x="720000" y="5266910"/>
            <a:ext cx="10142372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https://modoocode.com/249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Group 42">
            <a:extLst>
              <a:ext uri="{FF2B5EF4-FFF2-40B4-BE49-F238E27FC236}">
                <a16:creationId xmlns:a16="http://schemas.microsoft.com/office/drawing/2014/main" id="{6710C26C-3284-F4FF-A677-5697099DEF25}"/>
              </a:ext>
            </a:extLst>
          </p:cNvPr>
          <p:cNvGrpSpPr/>
          <p:nvPr/>
        </p:nvGrpSpPr>
        <p:grpSpPr>
          <a:xfrm>
            <a:off x="720000" y="3944386"/>
            <a:ext cx="2916000" cy="331526"/>
            <a:chOff x="720000" y="1099293"/>
            <a:chExt cx="2916000" cy="331526"/>
          </a:xfrm>
        </p:grpSpPr>
        <p:sp>
          <p:nvSpPr>
            <p:cNvPr id="18" name="모서리가 둥근 직사각형 10">
              <a:extLst>
                <a:ext uri="{FF2B5EF4-FFF2-40B4-BE49-F238E27FC236}">
                  <a16:creationId xmlns:a16="http://schemas.microsoft.com/office/drawing/2014/main" id="{E4B5F66D-5711-EE44-DDFB-9C5985D28F43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4F6EC4-23A7-98AA-5619-74EAA3B08FAF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오버라이딩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B35AAAE-B569-01B4-6141-C1456EACC185}"/>
              </a:ext>
            </a:extLst>
          </p:cNvPr>
          <p:cNvSpPr txBox="1"/>
          <p:nvPr/>
        </p:nvSpPr>
        <p:spPr>
          <a:xfrm>
            <a:off x="720000" y="4285093"/>
            <a:ext cx="6002189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6"/>
              </a:rPr>
              <a:t>https://blog.hexabrain.net/175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19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1566B27-172C-C044-9746-74D99C8F0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740" y="4693380"/>
            <a:ext cx="3458209" cy="75713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1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ko-KR" altLang="en-US" sz="4700" dirty="0"/>
              <a:t>과제설명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4566208" cy="290849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1.1 </a:t>
            </a:r>
            <a:r>
              <a:rPr lang="ko-KR" altLang="en-US" sz="1600" dirty="0"/>
              <a:t>요구사항 및  예외상황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7646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요구사항 및 예외상황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632081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7803215" cy="112680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main.cpp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write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주석 부분을 제외하고 수정하지 않는다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식을 입력하면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num1, num2, sign(+, -, *, /)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각각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파싱하여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변수에 저장한다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프로그램은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break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시에만 종료한다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잘못된 입력에 대한 예외처리를 한다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4</a:t>
            </a:fld>
            <a:endParaRPr lang="en-US"/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2B59B513-C48A-E8AB-A1A7-B17CD057F16C}"/>
              </a:ext>
            </a:extLst>
          </p:cNvPr>
          <p:cNvGrpSpPr/>
          <p:nvPr/>
        </p:nvGrpSpPr>
        <p:grpSpPr>
          <a:xfrm>
            <a:off x="719999" y="2794220"/>
            <a:ext cx="3632081" cy="331526"/>
            <a:chOff x="720000" y="1099293"/>
            <a:chExt cx="2916000" cy="331526"/>
          </a:xfrm>
        </p:grpSpPr>
        <p:sp>
          <p:nvSpPr>
            <p:cNvPr id="10" name="모서리가 둥근 직사각형 10">
              <a:extLst>
                <a:ext uri="{FF2B5EF4-FFF2-40B4-BE49-F238E27FC236}">
                  <a16:creationId xmlns:a16="http://schemas.microsoft.com/office/drawing/2014/main" id="{0C0DF4F6-DCBC-1A51-E885-6CFFBFDBBD28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92D488-B24B-66E1-12A0-E6F481F5419E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예외상황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110A5F2-A9E4-0D03-43D9-D52D0BA13D07}"/>
              </a:ext>
            </a:extLst>
          </p:cNvPr>
          <p:cNvSpPr txBox="1"/>
          <p:nvPr/>
        </p:nvSpPr>
        <p:spPr>
          <a:xfrm>
            <a:off x="720000" y="3134927"/>
            <a:ext cx="7803215" cy="278880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정수가 아닌 실수 혹은 문자를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정수와 문자를 함께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문자열이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초과하는 경우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사칙연산 외의 기호를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연산자를 붙여서 입력하는 경우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음수는 제외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맨 앞 혹은 맨 뒤에 연산자를 입력하는 경우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음수는 제외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수를 초과해 연산을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분자 혹은 분모에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‘0’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큰 결과값을 요구하는 경우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 : 99999*99999, 1/100000000)</a:t>
            </a:r>
          </a:p>
        </p:txBody>
      </p:sp>
    </p:spTree>
    <p:extLst>
      <p:ext uri="{BB962C8B-B14F-4D97-AF65-F5344CB8AC3E}">
        <p14:creationId xmlns:p14="http://schemas.microsoft.com/office/powerpoint/2010/main" val="232666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ko-KR" altLang="en-US" sz="4700" dirty="0"/>
              <a:t>실행결과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3729540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2.1 </a:t>
            </a:r>
            <a:r>
              <a:rPr lang="ko-KR" altLang="en-US" sz="1600" dirty="0"/>
              <a:t>정상 실행결과</a:t>
            </a:r>
            <a:endParaRPr lang="en-US" altLang="ko-KR" sz="1600" dirty="0"/>
          </a:p>
          <a:p>
            <a:r>
              <a:rPr lang="en-US" altLang="ko-KR" sz="1600" dirty="0"/>
              <a:t>2.2 </a:t>
            </a:r>
            <a:r>
              <a:rPr lang="ko-KR" altLang="en-US" sz="1600" dirty="0"/>
              <a:t>예외  실행결과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734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정상 실행결과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더하기</a:t>
              </a:r>
            </a:p>
          </p:txBody>
        </p:sp>
      </p:grpSp>
      <p:grpSp>
        <p:nvGrpSpPr>
          <p:cNvPr id="11" name="Group 42"/>
          <p:cNvGrpSpPr/>
          <p:nvPr/>
        </p:nvGrpSpPr>
        <p:grpSpPr>
          <a:xfrm>
            <a:off x="3547979" y="950237"/>
            <a:ext cx="2916000" cy="331526"/>
            <a:chOff x="720000" y="1099293"/>
            <a:chExt cx="2916000" cy="331526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6</a:t>
            </a:fld>
            <a:endParaRPr lang="en-US"/>
          </a:p>
        </p:txBody>
      </p:sp>
      <p:grpSp>
        <p:nvGrpSpPr>
          <p:cNvPr id="15" name="Group 42">
            <a:extLst>
              <a:ext uri="{FF2B5EF4-FFF2-40B4-BE49-F238E27FC236}">
                <a16:creationId xmlns:a16="http://schemas.microsoft.com/office/drawing/2014/main" id="{CD780254-EA80-792F-FE59-1ED41B01858A}"/>
              </a:ext>
            </a:extLst>
          </p:cNvPr>
          <p:cNvGrpSpPr/>
          <p:nvPr/>
        </p:nvGrpSpPr>
        <p:grpSpPr>
          <a:xfrm>
            <a:off x="6312351" y="950237"/>
            <a:ext cx="2916000" cy="331526"/>
            <a:chOff x="720000" y="1099293"/>
            <a:chExt cx="2916000" cy="331526"/>
          </a:xfrm>
        </p:grpSpPr>
        <p:sp>
          <p:nvSpPr>
            <p:cNvPr id="16" name="모서리가 둥근 직사각형 10">
              <a:extLst>
                <a:ext uri="{FF2B5EF4-FFF2-40B4-BE49-F238E27FC236}">
                  <a16:creationId xmlns:a16="http://schemas.microsoft.com/office/drawing/2014/main" id="{28D72DC1-3DEF-110D-EDD2-75B6A390953D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B84F28-3235-6C47-41BA-B15AC73CD19D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곱하기</a:t>
              </a:r>
            </a:p>
          </p:txBody>
        </p:sp>
      </p:grpSp>
      <p:grpSp>
        <p:nvGrpSpPr>
          <p:cNvPr id="21" name="Group 42">
            <a:extLst>
              <a:ext uri="{FF2B5EF4-FFF2-40B4-BE49-F238E27FC236}">
                <a16:creationId xmlns:a16="http://schemas.microsoft.com/office/drawing/2014/main" id="{799B27F6-7A67-EDFE-7590-B498A2DB4F49}"/>
              </a:ext>
            </a:extLst>
          </p:cNvPr>
          <p:cNvGrpSpPr/>
          <p:nvPr/>
        </p:nvGrpSpPr>
        <p:grpSpPr>
          <a:xfrm>
            <a:off x="9140330" y="950237"/>
            <a:ext cx="2916000" cy="331526"/>
            <a:chOff x="720000" y="1099293"/>
            <a:chExt cx="2916000" cy="331526"/>
          </a:xfrm>
        </p:grpSpPr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18E586BD-B708-6C8E-D172-5E2DC5707B69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F6D860-E7F7-8D35-44EB-4C77608039FE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나누기</a:t>
              </a:r>
            </a:p>
          </p:txBody>
        </p:sp>
      </p:grpSp>
      <p:pic>
        <p:nvPicPr>
          <p:cNvPr id="24" name="그림 2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1EA684F-88FA-889F-B486-C829DD4D8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t="56698" r="76276" b="6612"/>
          <a:stretch/>
        </p:blipFill>
        <p:spPr>
          <a:xfrm>
            <a:off x="9176330" y="2581699"/>
            <a:ext cx="2295670" cy="3299301"/>
          </a:xfrm>
          <a:prstGeom prst="rect">
            <a:avLst/>
          </a:prstGeom>
        </p:spPr>
      </p:pic>
      <p:pic>
        <p:nvPicPr>
          <p:cNvPr id="25" name="그림 2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437D60E-CC23-B803-FE76-8F75894D5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44882" r="76462" b="18871"/>
          <a:stretch/>
        </p:blipFill>
        <p:spPr>
          <a:xfrm>
            <a:off x="751804" y="2588425"/>
            <a:ext cx="2295670" cy="3292576"/>
          </a:xfrm>
          <a:prstGeom prst="rect">
            <a:avLst/>
          </a:prstGeom>
        </p:spPr>
      </p:pic>
      <p:pic>
        <p:nvPicPr>
          <p:cNvPr id="26" name="그림 2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FF907B9-C16E-E3BC-EA4B-A12C23301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56863" r="76266" b="6790"/>
          <a:stretch/>
        </p:blipFill>
        <p:spPr>
          <a:xfrm>
            <a:off x="6348351" y="2581700"/>
            <a:ext cx="2295670" cy="3299301"/>
          </a:xfrm>
          <a:prstGeom prst="rect">
            <a:avLst/>
          </a:prstGeom>
        </p:spPr>
      </p:pic>
      <p:pic>
        <p:nvPicPr>
          <p:cNvPr id="27" name="그림 2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25DAD2D-E690-CD89-68F9-4A3D7E5F20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56971" r="76606" b="6815"/>
          <a:stretch/>
        </p:blipFill>
        <p:spPr>
          <a:xfrm>
            <a:off x="3583980" y="2581699"/>
            <a:ext cx="2295670" cy="32993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5F47C3-06A7-D177-B161-8466BEE5331E}"/>
              </a:ext>
            </a:extLst>
          </p:cNvPr>
          <p:cNvSpPr txBox="1"/>
          <p:nvPr/>
        </p:nvSpPr>
        <p:spPr>
          <a:xfrm>
            <a:off x="720000" y="1310347"/>
            <a:ext cx="1165079" cy="112680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A6FFF-0864-19EB-B3F4-B3DA8860DCE4}"/>
              </a:ext>
            </a:extLst>
          </p:cNvPr>
          <p:cNvSpPr txBox="1"/>
          <p:nvPr/>
        </p:nvSpPr>
        <p:spPr>
          <a:xfrm>
            <a:off x="3547979" y="1310347"/>
            <a:ext cx="1165079" cy="112680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70A78-A199-63B9-D6C6-F9E372236066}"/>
              </a:ext>
            </a:extLst>
          </p:cNvPr>
          <p:cNvSpPr txBox="1"/>
          <p:nvPr/>
        </p:nvSpPr>
        <p:spPr>
          <a:xfrm>
            <a:off x="6348351" y="1310347"/>
            <a:ext cx="1165079" cy="112680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37735-3759-29B6-5451-1381C894072B}"/>
              </a:ext>
            </a:extLst>
          </p:cNvPr>
          <p:cNvSpPr txBox="1"/>
          <p:nvPr/>
        </p:nvSpPr>
        <p:spPr>
          <a:xfrm>
            <a:off x="9176330" y="1310347"/>
            <a:ext cx="1165079" cy="112680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</a:t>
            </a:r>
          </a:p>
        </p:txBody>
      </p:sp>
    </p:spTree>
    <p:extLst>
      <p:ext uri="{BB962C8B-B14F-4D97-AF65-F5344CB8AC3E}">
        <p14:creationId xmlns:p14="http://schemas.microsoft.com/office/powerpoint/2010/main" val="396900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 실행결과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4187561" cy="608525"/>
            <a:chOff x="720000" y="1099293"/>
            <a:chExt cx="2916000" cy="608525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아닌 실수 혹은 문자를 입력하는 경우</a:t>
              </a:r>
            </a:p>
            <a:p>
              <a:pPr lvl="0"/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7</a:t>
            </a:fld>
            <a:endParaRPr lang="en-US"/>
          </a:p>
        </p:txBody>
      </p:sp>
      <p:pic>
        <p:nvPicPr>
          <p:cNvPr id="10" name="그림 9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55AA608-837F-55BB-5362-9C36071D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40826" r="79696" b="50867"/>
          <a:stretch/>
        </p:blipFill>
        <p:spPr>
          <a:xfrm>
            <a:off x="852184" y="4942334"/>
            <a:ext cx="3484924" cy="857640"/>
          </a:xfrm>
          <a:prstGeom prst="rect">
            <a:avLst/>
          </a:prstGeom>
        </p:spPr>
      </p:pic>
      <p:grpSp>
        <p:nvGrpSpPr>
          <p:cNvPr id="11" name="Group 42">
            <a:extLst>
              <a:ext uri="{FF2B5EF4-FFF2-40B4-BE49-F238E27FC236}">
                <a16:creationId xmlns:a16="http://schemas.microsoft.com/office/drawing/2014/main" id="{F2C44500-CE30-4134-6859-CD447521B68F}"/>
              </a:ext>
            </a:extLst>
          </p:cNvPr>
          <p:cNvGrpSpPr/>
          <p:nvPr/>
        </p:nvGrpSpPr>
        <p:grpSpPr>
          <a:xfrm>
            <a:off x="719999" y="4499989"/>
            <a:ext cx="4976126" cy="331526"/>
            <a:chOff x="720000" y="1099293"/>
            <a:chExt cx="2916000" cy="331526"/>
          </a:xfrm>
        </p:grpSpPr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5B25B714-BEF5-DB51-00FD-84657A41A111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83173-8B10-F489-F97A-6F1BA58C621A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 문자열이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초과화는 경우정수가</a:t>
              </a:r>
            </a:p>
          </p:txBody>
        </p:sp>
      </p:grpSp>
      <p:pic>
        <p:nvPicPr>
          <p:cNvPr id="15" name="그림 14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EE9D832C-E845-5912-A7B4-DD15B02B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49274" r="79696" b="42390"/>
          <a:stretch/>
        </p:blipFill>
        <p:spPr>
          <a:xfrm>
            <a:off x="6916358" y="1377233"/>
            <a:ext cx="3472099" cy="857640"/>
          </a:xfrm>
          <a:prstGeom prst="rect">
            <a:avLst/>
          </a:prstGeom>
        </p:spPr>
      </p:pic>
      <p:pic>
        <p:nvPicPr>
          <p:cNvPr id="16" name="그림 15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8FD6D52-0DD2-F89D-A070-ED56C87F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58479" r="79696" b="32615"/>
          <a:stretch/>
        </p:blipFill>
        <p:spPr>
          <a:xfrm>
            <a:off x="865008" y="3121098"/>
            <a:ext cx="3472100" cy="916170"/>
          </a:xfrm>
          <a:prstGeom prst="rect">
            <a:avLst/>
          </a:prstGeom>
        </p:spPr>
      </p:pic>
      <p:pic>
        <p:nvPicPr>
          <p:cNvPr id="17" name="그림 16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1F9CDDE-5908-C61B-67B4-BB96A280F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t="67250" r="79696" b="23844"/>
          <a:stretch/>
        </p:blipFill>
        <p:spPr>
          <a:xfrm>
            <a:off x="865008" y="1373193"/>
            <a:ext cx="3472100" cy="916170"/>
          </a:xfrm>
          <a:prstGeom prst="rect">
            <a:avLst/>
          </a:prstGeom>
        </p:spPr>
      </p:pic>
      <p:grpSp>
        <p:nvGrpSpPr>
          <p:cNvPr id="18" name="Group 42">
            <a:extLst>
              <a:ext uri="{FF2B5EF4-FFF2-40B4-BE49-F238E27FC236}">
                <a16:creationId xmlns:a16="http://schemas.microsoft.com/office/drawing/2014/main" id="{0E6299FA-D007-7070-6BEA-CEFF1292C81E}"/>
              </a:ext>
            </a:extLst>
          </p:cNvPr>
          <p:cNvGrpSpPr/>
          <p:nvPr/>
        </p:nvGrpSpPr>
        <p:grpSpPr>
          <a:xfrm>
            <a:off x="719999" y="2687161"/>
            <a:ext cx="4976126" cy="331526"/>
            <a:chOff x="720000" y="1099293"/>
            <a:chExt cx="2916000" cy="331526"/>
          </a:xfrm>
        </p:grpSpPr>
        <p:sp>
          <p:nvSpPr>
            <p:cNvPr id="19" name="모서리가 둥근 직사각형 10">
              <a:extLst>
                <a:ext uri="{FF2B5EF4-FFF2-40B4-BE49-F238E27FC236}">
                  <a16:creationId xmlns:a16="http://schemas.microsoft.com/office/drawing/2014/main" id="{611E957C-99F1-7677-ACB8-5257EC1A0FFD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48AD88-EAD9-5584-09C0-04B7FB5DC871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정수와 문자를 함께 입력하는 경우</a:t>
              </a:r>
            </a:p>
          </p:txBody>
        </p:sp>
      </p:grpSp>
      <p:grpSp>
        <p:nvGrpSpPr>
          <p:cNvPr id="23" name="Group 42">
            <a:extLst>
              <a:ext uri="{FF2B5EF4-FFF2-40B4-BE49-F238E27FC236}">
                <a16:creationId xmlns:a16="http://schemas.microsoft.com/office/drawing/2014/main" id="{A5AF264C-0487-777F-C728-22BBE1D5A35F}"/>
              </a:ext>
            </a:extLst>
          </p:cNvPr>
          <p:cNvGrpSpPr/>
          <p:nvPr/>
        </p:nvGrpSpPr>
        <p:grpSpPr>
          <a:xfrm>
            <a:off x="6754570" y="950237"/>
            <a:ext cx="4976126" cy="331526"/>
            <a:chOff x="720000" y="1099293"/>
            <a:chExt cx="2916000" cy="331526"/>
          </a:xfrm>
        </p:grpSpPr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15571074-813F-C86E-0D3E-A715AB708908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73E4C-F841-2F6C-5F0B-97796ECA5EDF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사칙연산 외의 기호를 입력하는 경우</a:t>
              </a:r>
            </a:p>
          </p:txBody>
        </p:sp>
      </p:grpSp>
      <p:grpSp>
        <p:nvGrpSpPr>
          <p:cNvPr id="34" name="Group 42">
            <a:extLst>
              <a:ext uri="{FF2B5EF4-FFF2-40B4-BE49-F238E27FC236}">
                <a16:creationId xmlns:a16="http://schemas.microsoft.com/office/drawing/2014/main" id="{22EA33C0-3D3B-2221-B189-36186D96F254}"/>
              </a:ext>
            </a:extLst>
          </p:cNvPr>
          <p:cNvGrpSpPr/>
          <p:nvPr/>
        </p:nvGrpSpPr>
        <p:grpSpPr>
          <a:xfrm>
            <a:off x="6754570" y="2656813"/>
            <a:ext cx="4976126" cy="608525"/>
            <a:chOff x="720000" y="1099293"/>
            <a:chExt cx="2916000" cy="608525"/>
          </a:xfrm>
        </p:grpSpPr>
        <p:sp>
          <p:nvSpPr>
            <p:cNvPr id="35" name="모서리가 둥근 직사각형 10">
              <a:extLst>
                <a:ext uri="{FF2B5EF4-FFF2-40B4-BE49-F238E27FC236}">
                  <a16:creationId xmlns:a16="http://schemas.microsoft.com/office/drawing/2014/main" id="{B35C90C4-D854-0234-C7A5-E5F437134757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1DBB27-F064-DAE5-D6D5-D9A2383A885B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연산자를 붙여서 입력하는 경우</a:t>
              </a:r>
              <a:endParaRPr lang="en-US" altLang="ko-KR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음수 제외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7" name="그림 3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61FA41-C7B0-CDA3-C855-0AFB85438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67014" r="78903" b="23977"/>
          <a:stretch/>
        </p:blipFill>
        <p:spPr>
          <a:xfrm>
            <a:off x="6916357" y="3293446"/>
            <a:ext cx="3472099" cy="9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1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예외 실행결과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6702770" y="3731455"/>
            <a:ext cx="4187561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분자 혹은 분모에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‘0’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입력하는 경우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8</a:t>
            </a:fld>
            <a:endParaRPr lang="en-US"/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F2C44500-CE30-4134-6859-CD447521B68F}"/>
              </a:ext>
            </a:extLst>
          </p:cNvPr>
          <p:cNvGrpSpPr/>
          <p:nvPr/>
        </p:nvGrpSpPr>
        <p:grpSpPr>
          <a:xfrm>
            <a:off x="6702770" y="982556"/>
            <a:ext cx="4976126" cy="331526"/>
            <a:chOff x="720000" y="1099293"/>
            <a:chExt cx="2916000" cy="331526"/>
          </a:xfrm>
        </p:grpSpPr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5B25B714-BEF5-DB51-00FD-84657A41A111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383173-8B10-F489-F97A-6F1BA58C621A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상대적으로 큰 결과값을 요구하는 경우</a:t>
              </a:r>
            </a:p>
          </p:txBody>
        </p:sp>
      </p:grpSp>
      <p:grpSp>
        <p:nvGrpSpPr>
          <p:cNvPr id="18" name="Group 42">
            <a:extLst>
              <a:ext uri="{FF2B5EF4-FFF2-40B4-BE49-F238E27FC236}">
                <a16:creationId xmlns:a16="http://schemas.microsoft.com/office/drawing/2014/main" id="{0E6299FA-D007-7070-6BEA-CEFF1292C81E}"/>
              </a:ext>
            </a:extLst>
          </p:cNvPr>
          <p:cNvGrpSpPr/>
          <p:nvPr/>
        </p:nvGrpSpPr>
        <p:grpSpPr>
          <a:xfrm>
            <a:off x="719999" y="3731455"/>
            <a:ext cx="4976126" cy="331526"/>
            <a:chOff x="720000" y="1099293"/>
            <a:chExt cx="2916000" cy="331526"/>
          </a:xfrm>
        </p:grpSpPr>
        <p:sp>
          <p:nvSpPr>
            <p:cNvPr id="19" name="모서리가 둥근 직사각형 10">
              <a:extLst>
                <a:ext uri="{FF2B5EF4-FFF2-40B4-BE49-F238E27FC236}">
                  <a16:creationId xmlns:a16="http://schemas.microsoft.com/office/drawing/2014/main" id="{611E957C-99F1-7677-ACB8-5257EC1A0FFD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48AD88-EAD9-5584-09C0-04B7FB5DC871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수를 초과해 연산을 입력하는 경우</a:t>
              </a:r>
            </a:p>
          </p:txBody>
        </p:sp>
      </p:grp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8689DAF-E6F7-8DBC-8C5D-B3FD9C16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41189" r="78058" b="40320"/>
          <a:stretch/>
        </p:blipFill>
        <p:spPr>
          <a:xfrm>
            <a:off x="6834954" y="4153395"/>
            <a:ext cx="3484925" cy="1607157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D4FE7AC-E7D1-DA5B-205F-BD0D4658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69983" r="78854" b="11755"/>
          <a:stretch/>
        </p:blipFill>
        <p:spPr>
          <a:xfrm>
            <a:off x="6834954" y="1397972"/>
            <a:ext cx="3484925" cy="1692880"/>
          </a:xfrm>
          <a:prstGeom prst="rect">
            <a:avLst/>
          </a:prstGeom>
        </p:spPr>
      </p:pic>
      <p:pic>
        <p:nvPicPr>
          <p:cNvPr id="14" name="그림 1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3A64EB-6246-DC5A-0CE3-EA84F242B8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43656" r="75962" b="29695"/>
          <a:stretch/>
        </p:blipFill>
        <p:spPr>
          <a:xfrm>
            <a:off x="899820" y="4153395"/>
            <a:ext cx="3500274" cy="1948337"/>
          </a:xfrm>
          <a:prstGeom prst="rect">
            <a:avLst/>
          </a:prstGeom>
        </p:spPr>
      </p:pic>
      <p:grpSp>
        <p:nvGrpSpPr>
          <p:cNvPr id="21" name="Group 42">
            <a:extLst>
              <a:ext uri="{FF2B5EF4-FFF2-40B4-BE49-F238E27FC236}">
                <a16:creationId xmlns:a16="http://schemas.microsoft.com/office/drawing/2014/main" id="{7DB2D9AB-9027-A0A4-A084-9E163083DA39}"/>
              </a:ext>
            </a:extLst>
          </p:cNvPr>
          <p:cNvGrpSpPr/>
          <p:nvPr/>
        </p:nvGrpSpPr>
        <p:grpSpPr>
          <a:xfrm>
            <a:off x="719999" y="982556"/>
            <a:ext cx="4998582" cy="608525"/>
            <a:chOff x="720000" y="1099293"/>
            <a:chExt cx="2916000" cy="608525"/>
          </a:xfrm>
        </p:grpSpPr>
        <p:sp>
          <p:nvSpPr>
            <p:cNvPr id="22" name="모서리가 둥근 직사각형 10">
              <a:extLst>
                <a:ext uri="{FF2B5EF4-FFF2-40B4-BE49-F238E27FC236}">
                  <a16:creationId xmlns:a16="http://schemas.microsoft.com/office/drawing/2014/main" id="{A81E58E8-7E24-3192-D34F-82E299577DA2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7A7274-9A6F-7328-2300-A1B167166251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맨 앞 혹은 맨 뒤에 연산자를 입력하는 경우 </a:t>
              </a:r>
              <a:endParaRPr lang="en-US" altLang="ko-KR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음수 제외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7" name="그림 2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3665400-90CF-FE33-516D-162B5FD184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40236" r="78903" b="41746"/>
          <a:stretch/>
        </p:blipFill>
        <p:spPr>
          <a:xfrm>
            <a:off x="882974" y="1681495"/>
            <a:ext cx="3470911" cy="16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소스설명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3729540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3.1 </a:t>
            </a:r>
            <a:r>
              <a:rPr lang="ko-KR" altLang="en-US" sz="1600" dirty="0"/>
              <a:t>상속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예외상황 처리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03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8219</TotalTime>
  <Words>1300</Words>
  <Application>Microsoft Office PowerPoint</Application>
  <PresentationFormat>와이드스크린</PresentationFormat>
  <Paragraphs>242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나눔스퀘어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과제설명</vt:lpstr>
      <vt:lpstr>요구사항 및 예외상황</vt:lpstr>
      <vt:lpstr>실행결과</vt:lpstr>
      <vt:lpstr>정상 실행결과</vt:lpstr>
      <vt:lpstr>예외 실행결과</vt:lpstr>
      <vt:lpstr>예외 실행결과</vt:lpstr>
      <vt:lpstr>소스설명</vt:lpstr>
      <vt:lpstr>상속</vt:lpstr>
      <vt:lpstr>예외상황 처리</vt:lpstr>
      <vt:lpstr>예외상황 처리</vt:lpstr>
      <vt:lpstr>예외상황 처리</vt:lpstr>
      <vt:lpstr>예외상황 처리</vt:lpstr>
      <vt:lpstr>학습정리</vt:lpstr>
      <vt:lpstr>학습정리</vt:lpstr>
      <vt:lpstr>학습정리</vt:lpstr>
      <vt:lpstr>학습정리</vt:lpstr>
      <vt:lpstr>참고</vt:lpstr>
      <vt:lpstr>참고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Tang Angela</dc:creator>
  <cp:lastModifiedBy>허소연</cp:lastModifiedBy>
  <cp:revision>1030</cp:revision>
  <dcterms:created xsi:type="dcterms:W3CDTF">2019-03-06T04:56:08Z</dcterms:created>
  <dcterms:modified xsi:type="dcterms:W3CDTF">2023-06-28T01:20:35Z</dcterms:modified>
</cp:coreProperties>
</file>